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2"/>
  </p:notesMasterIdLst>
  <p:handoutMasterIdLst>
    <p:handoutMasterId r:id="rId43"/>
  </p:handoutMasterIdLst>
  <p:sldIdLst>
    <p:sldId id="309" r:id="rId6"/>
    <p:sldId id="300" r:id="rId7"/>
    <p:sldId id="268" r:id="rId8"/>
    <p:sldId id="314" r:id="rId9"/>
    <p:sldId id="269" r:id="rId10"/>
    <p:sldId id="305" r:id="rId11"/>
    <p:sldId id="306" r:id="rId12"/>
    <p:sldId id="272" r:id="rId13"/>
    <p:sldId id="273" r:id="rId14"/>
    <p:sldId id="274" r:id="rId15"/>
    <p:sldId id="275" r:id="rId16"/>
    <p:sldId id="276" r:id="rId17"/>
    <p:sldId id="280" r:id="rId18"/>
    <p:sldId id="290" r:id="rId19"/>
    <p:sldId id="277" r:id="rId20"/>
    <p:sldId id="291" r:id="rId21"/>
    <p:sldId id="278" r:id="rId22"/>
    <p:sldId id="292" r:id="rId23"/>
    <p:sldId id="293" r:id="rId24"/>
    <p:sldId id="270" r:id="rId25"/>
    <p:sldId id="279" r:id="rId26"/>
    <p:sldId id="304" r:id="rId27"/>
    <p:sldId id="281" r:id="rId28"/>
    <p:sldId id="307" r:id="rId29"/>
    <p:sldId id="282" r:id="rId30"/>
    <p:sldId id="294" r:id="rId31"/>
    <p:sldId id="311" r:id="rId32"/>
    <p:sldId id="303" r:id="rId33"/>
    <p:sldId id="312" r:id="rId34"/>
    <p:sldId id="295" r:id="rId35"/>
    <p:sldId id="302" r:id="rId36"/>
    <p:sldId id="296" r:id="rId37"/>
    <p:sldId id="301" r:id="rId38"/>
    <p:sldId id="283" r:id="rId39"/>
    <p:sldId id="310" r:id="rId40"/>
    <p:sldId id="31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howcard Gothic" panose="04020904020102020604" pitchFamily="82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howcard Gothic" panose="04020904020102020604" pitchFamily="82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howcard Gothic" panose="04020904020102020604" pitchFamily="82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howcard Gothic" panose="04020904020102020604" pitchFamily="82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howcard Gothic" panose="04020904020102020604" pitchFamily="8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howcard Gothic" panose="04020904020102020604" pitchFamily="8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howcard Gothic" panose="04020904020102020604" pitchFamily="8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howcard Gothic" panose="04020904020102020604" pitchFamily="8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howcard Gothic" panose="04020904020102020604" pitchFamily="8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FF"/>
    <a:srgbClr val="CC99FF"/>
    <a:srgbClr val="CCFFFF"/>
    <a:srgbClr val="0033CC"/>
    <a:srgbClr val="FFCC99"/>
    <a:srgbClr val="CCFF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9FE549-88EA-4B72-ABF2-839383408937}" v="1" dt="2019-07-03T18:30:14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24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33011BF-AC3F-4CB2-97E0-A1A2B54621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4D9E8B3-9389-4CD8-950A-D3DE1C66A9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3A43D3F7-6F7E-4330-9467-3336E04FEC1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9934E35A-93B3-4439-AA11-CB72CEB6D89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fld id="{A57513B6-7236-42D3-944A-334750517D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9C7404-7398-4113-B16E-45AFB0538A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howcard Gothic" pitchFamily="82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8D5EE-B938-4655-9B1B-678054250D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DC0C804C-2140-4961-9FAF-1E7F84B74FA9}" type="datetimeFigureOut">
              <a:rPr lang="en-US" altLang="en-US"/>
              <a:pPr/>
              <a:t>3/12/2020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F60783C-6707-4A52-806A-A3A89F6422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548232A-EB8E-486F-9385-7E838F3D5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80F0-2652-4C7B-9D98-B84D438BF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howcard Gothic" pitchFamily="82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3A923-9D7A-4BF0-A7CB-6257C0C93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F0EA0D94-7A1A-40F3-AE9F-C2E4211EED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7597412-9D31-4323-A138-6A0D7C9674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44E1709-BB9F-4F8A-8CE1-B239092B941E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93575530-11FA-4D35-BDBD-1D98E5C44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270B4ED-0810-4236-AA4D-E9AD23E0E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FAC746D8-7383-4AAD-882F-82B0FFF586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BDD2F50A-D7E0-4CD5-A286-FFAAB1DE76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44B15D50-8096-49C9-99B9-5850F0640D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DDC777-8C65-460E-8056-064D496A0478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B757413B-4E54-44F1-A9CA-F688161B01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73A348A6-0E30-4AD5-9FC8-3863254BCF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2F08935-02F7-4C68-8A9A-920FF5A37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A1C7E0-EC77-45EE-A571-90022E25C9F0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830C8CFB-318A-4B2C-8D9A-F9F83108BA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4AF64B21-37A8-4AB3-A460-2E90AE0F74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8D5917B-FEEC-4544-8FB4-856E06C4E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60B4D26-4FE6-495B-880E-1940147D84D2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0A25A240-0673-4554-A3D7-30D87036D7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B37F5A63-F72B-4D9C-B0E3-F0207C4A51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126CD432-C450-4A6B-97E9-199D34A5E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133BF8B-5194-4C91-BA68-3B3448C345DC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11C5C310-6FD5-4D17-BD5C-BDC46ED00E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6696DD10-34CA-46F5-BAA9-79C6B63E18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053382D-3800-4A9B-8E85-7573DCAD7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2E15D6-4A38-4AFE-85C9-F6A6590DDC6C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414D4613-5C7E-4EB2-BD6F-CDCE9E0692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8E27F43F-B44C-4FC0-BA64-B27615A6F4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D3A52EBA-3C32-48E6-959A-927EDB056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4AF332-FF61-4E69-99DA-43AB5104D844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B84D7D4E-B0FD-4473-ACEF-DDDB774A89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D456C0C0-C763-4032-817E-49352D0D1F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18B7B153-AA7E-407B-8A08-9FFEFC697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28542D-559B-439A-A731-F7CE24368FF7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DC6FDA92-54D6-4AF4-A2A2-EDFAE55844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071B6886-828D-47A4-9379-B5F918A8DC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929CDE96-A1BD-4B5D-BFEA-436C511C3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B7D1A8-F1D9-4CD6-972A-11531DA58213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2279E40E-947B-4B2D-810F-9DA9A70B03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38A3EE1F-BBCF-497A-8D4F-D13B0D97BA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95104B3A-94B6-4299-96EA-A1A4B6544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D31206-5D88-4BD7-A546-E9C638C9AC5D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E12D212B-C6DB-4E82-ACEF-793BA2ADD6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AD595D73-8694-4CD4-884D-1ECDAB84C0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A4CA634D-5E07-43E6-92A9-BEF47FD3F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C0FBDC-F9A8-422F-86B8-1F4864B79339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17D7DC6F-9C24-4704-9BE8-0A0D904BE9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49F96B78-0871-4EC7-83A5-A4E8F28591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C9D1A38F-E794-45F2-8484-C85FB8615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942380-12A4-426A-9F7E-8E9648B69FCE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7BE72365-0236-4806-ADAC-43770E6626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45374BDF-300E-4EA6-BD14-37B5399D6F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CB9EE735-6559-494B-A276-3942692CC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8CE661B-99CB-41A0-8108-6494F9E64EDD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310E1753-E0C9-4F59-BDEF-6E452F7210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EFEF6E3F-16C0-4C5C-8216-FDBE0CF27C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54790DBC-EE79-4539-A4FB-0BAAC112C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3054E0-256B-4724-8703-CDBBCE053E5C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1A665F0F-84DA-4299-BA6F-C6017D2373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0CB056-6B4B-4FDC-AE76-21AF67BCC819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55D334A8-9037-46C4-A629-1A79DB7270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93B2A97-E9BB-4FC4-90AE-B0C7EB4AB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F8149D45-86EF-45F2-80E9-90C0403E23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3A679F95-9624-4556-ACA1-09A1838828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F7069BD0-C1E4-42E2-8500-6CF29DC3E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A64AD2-FDFD-4567-B0CC-58A5FE922E81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2FA53BC3-4296-44DF-ADFD-18B6D5EF6C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797854-63BA-44FB-B669-EAEB0160D2AC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2D7B686C-5135-46B0-A87B-04FEEDB80A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DCB43AB4-F41A-4572-9C99-52332BEE1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B48362BC-2EA2-4189-8E62-32C8311DC9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45E6FAE3-F099-445D-95B8-A16455DA2B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7135AF07-614A-42CE-98CD-5AD54C387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C9B234A-2A00-4201-842B-AEB64A3DC295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B87D3848-C9E2-4243-A96C-B74B4D46F4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473B1FCF-440F-4858-8BA9-CE0E05FF06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4DBD5DB3-E930-4308-9823-BDEC67995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BE2A53-BCB3-4488-93AD-8DDCE2B8F53E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590B9644-69BB-4A77-A411-9D7D7A845E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CACC46E-ABE0-4E22-AB35-DDF5B1A1A747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55442AC0-F8DF-4525-8305-E1D23C9FC1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E2001C2-F0E1-4FA4-842E-C3F8BB613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F1E2964E-EF9C-4B4D-8934-8CED1C841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1D8C6D5-312F-4F0B-AC24-AB2B637CDB23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A72D1D8E-FF24-4492-AC93-836587A6E9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F09417F-8C39-49E1-903A-D66226A46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F12FA93B-DDF4-410C-8A08-452396BEE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64D57-CC12-4324-A4CF-DFF75C79CBA3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223C55C4-085B-4F04-8932-1B3EBC8D49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1648099-2000-4AC0-8872-C0BF81C25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571D9B99-CDCC-48BB-A228-56DAE0AD8A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815A5B54-CEC2-4895-8184-08F64BA74D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753228F5-F6C0-45A9-AB1B-A7365348A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E76D07E-732F-490F-AAFB-2A80D8AD79C9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72046963-8A4E-4815-A339-9D7470EAF3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47D1FCB9-DAAD-416D-A57E-CF818F02F9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3783E7CC-BA0C-40DF-AB96-8D0854A9A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0E6BD0-15C7-4513-A131-F16C0596F5B5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A82BD210-F1BF-49C3-A543-BB03762E76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B20B2707-DB01-403D-BAE0-30A42DD67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7827" name="Slide Number Placeholder 3">
            <a:extLst>
              <a:ext uri="{FF2B5EF4-FFF2-40B4-BE49-F238E27FC236}">
                <a16:creationId xmlns:a16="http://schemas.microsoft.com/office/drawing/2014/main" id="{754E77DF-DC4B-422D-A65A-CBB2D2BC6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528954-206F-4862-82A1-59A808AF014A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E8B60A3A-A185-40E7-A3F5-938FD2D5C3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61A1DD-9DFF-450F-9717-F9F346A1DE03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F245A9B5-7479-45EB-A795-D0B45185F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693BFB3-2E38-48C7-A1D8-9FD1140CE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108F22C1-0E1F-495C-AF43-6C18329280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2B20DF1C-D86A-4B57-970B-36A66F2339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B4F856BF-3F7E-4958-B054-AF0124863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AF99DD-9516-417C-B94A-95A8A796AC60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6D4FF360-9EBC-4CB8-8C9E-D7A2FFCBB4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C72CF441-BEC1-4059-81E5-0D4B0D0D15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C9C1B755-4F1A-4784-9C4F-E9087E88DB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75ABAD-D521-494B-BBB4-2460B3937D73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C32C2E2F-4E11-4E56-8FF6-0322F5B37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106A8D-F217-431C-9FEB-61843C3086E8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50B036B7-C0D1-45EE-A0EE-B798C8C351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E339C75-11E4-4C99-A8E8-FB50A3B21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3C91E582-76AF-4FDA-A2B8-E3FD921CC1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51C7E0-A86D-42DF-960F-1DDF1CBD58D8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23C62C8D-2C1B-4F64-B9CE-A20C6F2E19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B4BB0CB-442C-407D-B7E6-C487C3637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41D2D51D-0DB4-4183-9AAD-B391E345BD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1173441-3F94-42C9-872F-16F070195866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F38B36EA-9B39-4A34-B068-D2CDFC1AA8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B24AFCB-8997-40A9-9A8A-4C3CBAC42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42B90559-9E2E-45CA-9269-81AAD4D64F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36FBB3C6-B693-47C0-BA18-5B27FAB1E3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B28E2B0E-0CDD-40B3-AD7C-718D13636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953C886-6DD3-4EAE-923F-4278337CCBB1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042B41C8-EA99-4873-AA87-13273D62F7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7844B62B-A49B-4439-8DB3-526C2C2EC0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A739C20B-310A-4510-AB9E-0F2CB211F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CB19505-D6F8-4B0D-85E5-E9795947C948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93BBA679-9F03-43ED-9D04-086479E42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3A64F2-F11A-4E53-9B7D-24EEB5ABB0F8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1FFBE711-6666-4B9F-9665-DE9BF0874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2C80ABB-A7B8-4E28-8C24-35F8D3309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E291AACD-FF42-43F9-88D5-B7510CA210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5B23719A-235E-4DE2-A7BD-E6AC00C138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616BE632-BF26-4182-BD84-E726D9F8B8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B79BAD-E78A-479E-A825-667F73620FEA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51C3F33F-989E-485D-850F-2406D45699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71768154-C1A2-474E-9D14-5312A149C8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A64D5BF0-4EC6-4CAB-A426-6425787F9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BFBD2F-26DA-492F-9035-A79B9DDA621D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2CD22E-92FA-4C52-9C71-1A2E9FDC8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0741F-63AD-4B33-8CCC-04BB839447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2DE4A7-4C31-42D3-A0C3-FC957823F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75323-F569-4F3A-A082-362C81807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05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CC01AC-C27E-4405-8E5A-16BA13EC2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E739C-77BB-4903-91C8-5A5B80A0A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03ACCA-2A8D-45B3-B746-330B5DE0DA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D6C70-1ADB-4D14-94FC-E621B1C67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20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4C5440-C3AC-4439-84D7-C82FF26AA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E66D7-7E28-4282-9CA7-348F0077C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B05A02-D4A7-423A-A841-0AB47E322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CF457-B31E-4948-B592-3C007D2E8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6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23A210-B08A-4C77-822B-5B24CB62F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4181EC-2EB3-4775-9BE8-3B5866421C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D0CC3C-F613-42AE-893B-E65CFA527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7CA98-F3E5-48AF-940F-2CDB7E70B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91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DC9726-3AEE-45B6-AF34-39C47C7CAB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0F6D59-FB56-46EE-AD52-13D56176C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23DD9-7DF0-4472-AB56-7C74BE6C0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6957B-207C-470E-96E4-008C80A7C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03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BD3E36-E972-40E5-B9C3-D003A94C1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F35E5B-B2FA-4A5E-BD50-0B8D7D3EE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4D4202-3A43-43AB-91A7-DCB9692E4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E7594-A881-4B39-A63B-986CB48D2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18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DE314E-9B94-4239-8C1A-835E1582F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89407B-329F-49DA-827F-9E9D78048C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3F0237-B5F5-40E0-B09E-93C8CF515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42C93-FA74-46F2-9213-7BE0F65453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86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49B4E0-6F79-4AFA-81A8-386625C0B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B9C6DD-0811-4750-9A31-5CC45005B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0A8E82-FBA8-4460-A2D5-74BCD52F0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64044-2A96-4F09-8925-0193DBCB6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1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582AD77-634B-4A6B-9C7D-5692A7FE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F5D18F-1FF1-4E0D-B70E-2104CFC1B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C0CC52-B93D-4E60-81AB-23762EB1D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30BC6-8887-4BED-89E4-6F3F22F74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24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2FE9FE-A4CA-4E73-A534-BB662EDF80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D700A-60D8-4D2D-AEA3-77FB57BFE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B12346-4C02-49BF-B758-B54592F724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D1FF2-089B-48E2-BC7C-5C748C9B4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70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94C9AD-EA88-4AC6-BC4D-FAE541239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6DA41-E22B-4B67-BC8E-EA2EED952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7307B-1286-4089-942F-F6EE5DA48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12593-D568-4C90-BF71-6322687A1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2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2FB601-748A-4D63-99B7-FB0E7AA6C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025D6B-FCD6-4934-BC21-7D62C35C6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2937068-BBDE-4A2A-9862-3A2D873BB0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69EF80-9257-497C-A25E-DB9B7B04BF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61280C-F7F9-4797-81D9-A45922FD98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fld id="{7264D1BA-DED7-4802-9F61-88643391EE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esting%20%20Presentation\gorilla.au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0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esting%20%20Presentation\chimps.au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esting%20%20Presentation\the%20ventures_the%20pink%20panther%20theme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ustrationsof.com/royalty-free-rf-anatomy-clipart-illustration-by-toons4biz-stock-sample-9083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George\My%20Documents\My%20Music\readyornot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esting%20%20Presentation\Sound%20Effect%20-%20Police%20Siren%20Leaves.wa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rysclipart.com/barrysclipart.com/showphoto.php?photo=12979&amp;papass=&amp;sort=1&amp;thecat=16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esting%20%20Presentation\chimps.au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5B40CA81-8598-469E-9A8A-59449F75C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00188"/>
            <a:ext cx="8424863" cy="538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sz="3600" b="1" dirty="0"/>
              <a:t>	</a:t>
            </a:r>
            <a:r>
              <a:rPr lang="en-US" sz="2000" dirty="0"/>
              <a:t>    	</a:t>
            </a:r>
          </a:p>
          <a:p>
            <a:pPr marL="609600" indent="-609600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b="1" dirty="0"/>
              <a:t>	</a:t>
            </a:r>
          </a:p>
          <a:p>
            <a:pPr marL="609600" indent="-609600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200" b="1" dirty="0">
                <a:latin typeface="Wingdings" charset="0"/>
                <a:cs typeface="Wingdings" charset="0"/>
                <a:sym typeface="Wingdings" charset="0"/>
              </a:rPr>
              <a:t>	</a:t>
            </a:r>
          </a:p>
          <a:p>
            <a:pPr marL="609600" indent="-609600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200" b="1" dirty="0">
                <a:latin typeface="Wingdings" charset="0"/>
                <a:cs typeface="Wingdings" charset="0"/>
                <a:sym typeface="Wingdings" charset="0"/>
              </a:rPr>
              <a:t>	</a:t>
            </a:r>
            <a:endParaRPr lang="en-US" sz="1200" b="1" dirty="0"/>
          </a:p>
        </p:txBody>
      </p:sp>
      <p:sp>
        <p:nvSpPr>
          <p:cNvPr id="15363" name="Title 1">
            <a:extLst>
              <a:ext uri="{FF2B5EF4-FFF2-40B4-BE49-F238E27FC236}">
                <a16:creationId xmlns:a16="http://schemas.microsoft.com/office/drawing/2014/main" id="{C355376D-8E04-4BF5-96B5-57D3791B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3886200"/>
          </a:xfrm>
        </p:spPr>
        <p:txBody>
          <a:bodyPr/>
          <a:lstStyle/>
          <a:p>
            <a:br>
              <a:rPr lang="en-US" altLang="en-US" b="1" dirty="0">
                <a:solidFill>
                  <a:srgbClr val="0000FF"/>
                </a:solidFill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15 Test Taking Strategies Every Test Taker Should Know</a:t>
            </a:r>
            <a:br>
              <a:rPr lang="en-US" altLang="en-US" b="1" dirty="0">
                <a:solidFill>
                  <a:srgbClr val="0000FF"/>
                </a:solidFill>
                <a:ea typeface="ＭＳ Ｐゴシック" panose="020B0600070205080204" pitchFamily="34" charset="-128"/>
              </a:rPr>
            </a:br>
            <a:endParaRPr lang="en-US" altLang="en-US" b="1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5364" name="Picture 2" descr="http://www.moundsviewschools.org/graphics/testbubbleweb.jpg">
            <a:extLst>
              <a:ext uri="{FF2B5EF4-FFF2-40B4-BE49-F238E27FC236}">
                <a16:creationId xmlns:a16="http://schemas.microsoft.com/office/drawing/2014/main" id="{081A5075-ACAF-4FB4-89F9-6F179A11E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4724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>
            <a:extLst>
              <a:ext uri="{FF2B5EF4-FFF2-40B4-BE49-F238E27FC236}">
                <a16:creationId xmlns:a16="http://schemas.microsoft.com/office/drawing/2014/main" id="{F64CF4C0-8D87-411E-BA7A-5FB0D4055E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41910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Test Taking  Strategy  # 6</a:t>
            </a:r>
          </a:p>
        </p:txBody>
      </p:sp>
      <p:sp>
        <p:nvSpPr>
          <p:cNvPr id="22531" name="WordArt 3">
            <a:extLst>
              <a:ext uri="{FF2B5EF4-FFF2-40B4-BE49-F238E27FC236}">
                <a16:creationId xmlns:a16="http://schemas.microsoft.com/office/drawing/2014/main" id="{84CF1E2E-D6E3-4472-9267-C91F04BCF8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5867400"/>
            <a:ext cx="510540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ABSOLUTE WORDS </a:t>
            </a:r>
          </a:p>
        </p:txBody>
      </p:sp>
      <p:pic>
        <p:nvPicPr>
          <p:cNvPr id="22533" name="Picture 5" descr="EvilMonkey">
            <a:extLst>
              <a:ext uri="{FF2B5EF4-FFF2-40B4-BE49-F238E27FC236}">
                <a16:creationId xmlns:a16="http://schemas.microsoft.com/office/drawing/2014/main" id="{ADE95CA5-6FAE-4D86-B336-E8A806987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32766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BA76F99F-26D2-415F-84A3-19EED3CA8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28600"/>
            <a:ext cx="3505200" cy="1590675"/>
          </a:xfrm>
          <a:prstGeom prst="rect">
            <a:avLst/>
          </a:prstGeom>
          <a:solidFill>
            <a:srgbClr val="FFCC99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</a:rPr>
              <a:t>ANSWERS WITH THE  FOLLOWING WORDS ARE USUALLY </a:t>
            </a:r>
            <a:r>
              <a:rPr lang="en-US" altLang="en-US" b="1" u="sng">
                <a:solidFill>
                  <a:srgbClr val="A50021"/>
                </a:solidFill>
                <a:latin typeface="Times New Roman" panose="02020603050405020304" pitchFamily="18" charset="0"/>
              </a:rPr>
              <a:t>WRONG/FALSE.</a:t>
            </a:r>
          </a:p>
        </p:txBody>
      </p:sp>
      <p:sp>
        <p:nvSpPr>
          <p:cNvPr id="22535" name="AutoShape 7" descr="Stationery">
            <a:extLst>
              <a:ext uri="{FF2B5EF4-FFF2-40B4-BE49-F238E27FC236}">
                <a16:creationId xmlns:a16="http://schemas.microsoft.com/office/drawing/2014/main" id="{381C72E4-0628-4D49-AA44-ACD9778B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057400"/>
            <a:ext cx="4724400" cy="3657600"/>
          </a:xfrm>
          <a:prstGeom prst="wedgeRoundRectCallout">
            <a:avLst>
              <a:gd name="adj1" fmla="val -98620"/>
              <a:gd name="adj2" fmla="val -20051"/>
              <a:gd name="adj3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>
                <a:latin typeface="Beat My Guest" charset="0"/>
              </a:rPr>
              <a:t>  </a:t>
            </a:r>
            <a:r>
              <a:rPr lang="en-US" altLang="en-US" sz="2800">
                <a:latin typeface="Arial Rounded MT Bold" panose="020F0704030504030204" pitchFamily="34" charset="0"/>
              </a:rPr>
              <a:t>ALL	       ALWAYS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latin typeface="Arial Rounded MT Bold" panose="020F0704030504030204" pitchFamily="34" charset="0"/>
              </a:rPr>
              <a:t>MUST       NONE		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latin typeface="Arial Rounded MT Bold" panose="020F0704030504030204" pitchFamily="34" charset="0"/>
              </a:rPr>
              <a:t>NEVER    EVERY   	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latin typeface="Arial Rounded MT Bold" panose="020F0704030504030204" pitchFamily="34" charset="0"/>
              </a:rPr>
              <a:t>ENTIRELY   BEST    WORST	ONLY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latin typeface="Arial Rounded MT Bold" panose="020F0704030504030204" pitchFamily="34" charset="0"/>
              </a:rPr>
              <a:t>	EVERYONE</a:t>
            </a:r>
          </a:p>
        </p:txBody>
      </p:sp>
      <p:pic>
        <p:nvPicPr>
          <p:cNvPr id="9" name="gorilla.au">
            <a:hlinkClick r:id="" action="ppaction://media"/>
            <a:extLst>
              <a:ext uri="{FF2B5EF4-FFF2-40B4-BE49-F238E27FC236}">
                <a16:creationId xmlns:a16="http://schemas.microsoft.com/office/drawing/2014/main" id="{DCB1E8B3-9B94-49C4-9D13-406CDA7867BB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2534" grpId="0" animBg="1"/>
      <p:bldP spid="225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4">
            <a:extLst>
              <a:ext uri="{FF2B5EF4-FFF2-40B4-BE49-F238E27FC236}">
                <a16:creationId xmlns:a16="http://schemas.microsoft.com/office/drawing/2014/main" id="{FA5CAC03-D342-496E-93DD-724AD877D3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43434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Test Taking  Strategy  # 7</a:t>
            </a:r>
          </a:p>
        </p:txBody>
      </p:sp>
      <p:sp>
        <p:nvSpPr>
          <p:cNvPr id="23557" name="WordArt 5">
            <a:extLst>
              <a:ext uri="{FF2B5EF4-FFF2-40B4-BE49-F238E27FC236}">
                <a16:creationId xmlns:a16="http://schemas.microsoft.com/office/drawing/2014/main" id="{A96A501D-F38F-4700-BCBA-5494CE193E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6019800"/>
            <a:ext cx="57912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GENERAL WORDS 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F8EC2FE0-9598-4153-A9F5-B6E1CA726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28600"/>
            <a:ext cx="3962400" cy="1838325"/>
          </a:xfrm>
          <a:prstGeom prst="rect">
            <a:avLst/>
          </a:prstGeom>
          <a:solidFill>
            <a:srgbClr val="CCECFF"/>
          </a:solidFill>
          <a:ln w="38100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A50021"/>
                </a:solidFill>
                <a:latin typeface="Berlin Sans FB" panose="020E0602020502020306" pitchFamily="34" charset="0"/>
              </a:rPr>
              <a:t>ANSWERS WITH THE  FOLLOWING WORDS ARE USUALLY </a:t>
            </a:r>
            <a:r>
              <a:rPr lang="en-US" altLang="en-US" sz="2800" b="1" u="sng">
                <a:solidFill>
                  <a:srgbClr val="A50021"/>
                </a:solidFill>
                <a:latin typeface="Berlin Sans FB" panose="020E0602020502020306" pitchFamily="34" charset="0"/>
              </a:rPr>
              <a:t>CORRECT/TRUE</a:t>
            </a:r>
          </a:p>
        </p:txBody>
      </p:sp>
      <p:sp>
        <p:nvSpPr>
          <p:cNvPr id="23559" name="AutoShape 7">
            <a:extLst>
              <a:ext uri="{FF2B5EF4-FFF2-40B4-BE49-F238E27FC236}">
                <a16:creationId xmlns:a16="http://schemas.microsoft.com/office/drawing/2014/main" id="{78F93371-FAB0-46CD-AA19-2A283789F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4572000" cy="5257800"/>
          </a:xfrm>
          <a:prstGeom prst="cloudCallout">
            <a:avLst>
              <a:gd name="adj1" fmla="val 98440"/>
              <a:gd name="adj2" fmla="val -438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A50021"/>
                </a:solidFill>
                <a:latin typeface="Arial Rounded MT Bold" panose="020F0704030504030204" pitchFamily="34" charset="0"/>
              </a:rPr>
              <a:t>SOME    SOMETIMES       GENERALLY</a:t>
            </a:r>
          </a:p>
          <a:p>
            <a:pPr eaLnBrk="1" hangingPunct="1"/>
            <a:r>
              <a:rPr lang="en-US" altLang="en-US" sz="2800" b="1">
                <a:solidFill>
                  <a:srgbClr val="A50021"/>
                </a:solidFill>
                <a:latin typeface="Arial Rounded MT Bold" panose="020F0704030504030204" pitchFamily="34" charset="0"/>
              </a:rPr>
              <a:t>USUALLY</a:t>
            </a:r>
          </a:p>
          <a:p>
            <a:pPr eaLnBrk="1" hangingPunct="1"/>
            <a:r>
              <a:rPr lang="en-US" altLang="en-US" sz="2800" b="1">
                <a:solidFill>
                  <a:srgbClr val="A50021"/>
                </a:solidFill>
                <a:latin typeface="Arial Rounded MT Bold" panose="020F0704030504030204" pitchFamily="34" charset="0"/>
              </a:rPr>
              <a:t>FREQUENTLY  PROBABLY </a:t>
            </a:r>
          </a:p>
          <a:p>
            <a:pPr eaLnBrk="1" hangingPunct="1"/>
            <a:r>
              <a:rPr lang="en-US" altLang="en-US" sz="2800" b="1">
                <a:solidFill>
                  <a:srgbClr val="A50021"/>
                </a:solidFill>
                <a:latin typeface="Arial Rounded MT Bold" panose="020F0704030504030204" pitchFamily="34" charset="0"/>
              </a:rPr>
              <a:t>MOST     FEW     MANY   OFTEN  SELDOM</a:t>
            </a:r>
            <a:r>
              <a:rPr lang="en-US" altLang="en-US" b="1">
                <a:latin typeface="Budmo Jiggler" charset="0"/>
              </a:rPr>
              <a:t> </a:t>
            </a:r>
          </a:p>
          <a:p>
            <a:pPr algn="ctr" eaLnBrk="1" hangingPunct="1"/>
            <a:endParaRPr lang="en-US" altLang="en-US" b="1">
              <a:latin typeface="Budmo Jiggler" charset="0"/>
            </a:endParaRPr>
          </a:p>
        </p:txBody>
      </p:sp>
      <p:pic>
        <p:nvPicPr>
          <p:cNvPr id="8" name="chimps.au">
            <a:hlinkClick r:id="" action="ppaction://media"/>
            <a:extLst>
              <a:ext uri="{FF2B5EF4-FFF2-40B4-BE49-F238E27FC236}">
                <a16:creationId xmlns:a16="http://schemas.microsoft.com/office/drawing/2014/main" id="{C637A28A-81D0-4AD5-BEE8-5B923249DD59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3558" grpId="0" animBg="1"/>
      <p:bldP spid="23558" grpId="1" animBg="1"/>
      <p:bldP spid="235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3" descr="footprints_shapes">
            <a:extLst>
              <a:ext uri="{FF2B5EF4-FFF2-40B4-BE49-F238E27FC236}">
                <a16:creationId xmlns:a16="http://schemas.microsoft.com/office/drawing/2014/main" id="{40B3B387-6024-4E7B-A09F-D8789F4DB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istockphoto_5271889-investigator-looking-up-clues">
            <a:extLst>
              <a:ext uri="{FF2B5EF4-FFF2-40B4-BE49-F238E27FC236}">
                <a16:creationId xmlns:a16="http://schemas.microsoft.com/office/drawing/2014/main" id="{59E2AB14-3F9C-4630-AE94-59477C88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2895600"/>
            <a:ext cx="27384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WordArt 2">
            <a:extLst>
              <a:ext uri="{FF2B5EF4-FFF2-40B4-BE49-F238E27FC236}">
                <a16:creationId xmlns:a16="http://schemas.microsoft.com/office/drawing/2014/main" id="{116331D8-C451-44EB-9216-0D7BB510BC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43434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Test Taking  Strategy  # 8</a:t>
            </a:r>
          </a:p>
        </p:txBody>
      </p:sp>
      <p:sp>
        <p:nvSpPr>
          <p:cNvPr id="24579" name="WordArt 3">
            <a:extLst>
              <a:ext uri="{FF2B5EF4-FFF2-40B4-BE49-F238E27FC236}">
                <a16:creationId xmlns:a16="http://schemas.microsoft.com/office/drawing/2014/main" id="{F6ECABA9-E563-4AF1-829D-D1AEB240A2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6019800"/>
            <a:ext cx="57912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LOOK FOR CLUES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D2AE716E-72CA-4289-9DAE-784527AA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04800"/>
            <a:ext cx="4038600" cy="2278063"/>
          </a:xfrm>
          <a:prstGeom prst="rect">
            <a:avLst/>
          </a:prstGeom>
          <a:solidFill>
            <a:srgbClr val="FFFF99"/>
          </a:solidFill>
          <a:ln w="508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660033"/>
                </a:solidFill>
                <a:latin typeface="Times New Roman" panose="02020603050405020304" pitchFamily="18" charset="0"/>
              </a:rPr>
              <a:t>The context of a word includes all the words and sentences that surround it and the situation in which the word is used.</a:t>
            </a:r>
          </a:p>
        </p:txBody>
      </p:sp>
      <p:sp>
        <p:nvSpPr>
          <p:cNvPr id="24583" name="AutoShape 7">
            <a:extLst>
              <a:ext uri="{FF2B5EF4-FFF2-40B4-BE49-F238E27FC236}">
                <a16:creationId xmlns:a16="http://schemas.microsoft.com/office/drawing/2014/main" id="{5BE41A8A-372D-4DFB-83F1-1F041229F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4267200" cy="3124200"/>
          </a:xfrm>
          <a:prstGeom prst="wedgeRoundRectCallout">
            <a:avLst>
              <a:gd name="adj1" fmla="val 83481"/>
              <a:gd name="adj2" fmla="val 49032"/>
              <a:gd name="adj3" fmla="val 16667"/>
            </a:avLst>
          </a:prstGeom>
          <a:solidFill>
            <a:srgbClr val="FFCC99"/>
          </a:solidFill>
          <a:ln w="47625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660033"/>
                </a:solidFill>
                <a:latin typeface="Tahoma" panose="020B0604030504040204" pitchFamily="34" charset="0"/>
              </a:rPr>
              <a:t>WHEN THE ANSWER IS NOT CLEAR, LOOK FOR CLUES ( </a:t>
            </a:r>
            <a:r>
              <a:rPr lang="en-US" altLang="en-US" b="1">
                <a:solidFill>
                  <a:srgbClr val="660033"/>
                </a:solidFill>
                <a:latin typeface="Tahoma" panose="020B0604030504040204" pitchFamily="34" charset="0"/>
              </a:rPr>
              <a:t>CONTEXT, TENSE, WORD TYPE, GRAMMAR</a:t>
            </a:r>
            <a:r>
              <a:rPr lang="en-US" altLang="en-US">
                <a:solidFill>
                  <a:srgbClr val="660033"/>
                </a:solidFill>
                <a:latin typeface="Tahoma" panose="020B0604030504040204" pitchFamily="34" charset="0"/>
              </a:rPr>
              <a:t>) IN THE QUESTION AND THE ANSWER CHOICES </a:t>
            </a:r>
          </a:p>
        </p:txBody>
      </p:sp>
      <p:pic>
        <p:nvPicPr>
          <p:cNvPr id="37895" name="Picture 11" descr="footprints-down">
            <a:extLst>
              <a:ext uri="{FF2B5EF4-FFF2-40B4-BE49-F238E27FC236}">
                <a16:creationId xmlns:a16="http://schemas.microsoft.com/office/drawing/2014/main" id="{3E1792D6-BAD9-4506-AD59-1DAAFE1A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5105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he%20ventures_the%20pink%20panther%20theme.mp3">
            <a:hlinkClick r:id="" action="ppaction://media"/>
            <a:extLst>
              <a:ext uri="{FF2B5EF4-FFF2-40B4-BE49-F238E27FC236}">
                <a16:creationId xmlns:a16="http://schemas.microsoft.com/office/drawing/2014/main" id="{34710123-CD5C-4A7C-8D8D-9975552CA8A4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675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4580" grpId="0" animBg="1"/>
      <p:bldP spid="245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1026">
            <a:extLst>
              <a:ext uri="{FF2B5EF4-FFF2-40B4-BE49-F238E27FC236}">
                <a16:creationId xmlns:a16="http://schemas.microsoft.com/office/drawing/2014/main" id="{938AC997-CB06-440A-BC22-7761941032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64008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Test Taking  Strategy  # 8  continue...</a:t>
            </a:r>
          </a:p>
        </p:txBody>
      </p:sp>
      <p:sp>
        <p:nvSpPr>
          <p:cNvPr id="30723" name="WordArt 1027">
            <a:extLst>
              <a:ext uri="{FF2B5EF4-FFF2-40B4-BE49-F238E27FC236}">
                <a16:creationId xmlns:a16="http://schemas.microsoft.com/office/drawing/2014/main" id="{03C2F514-82C6-412A-91B2-46BFB6F273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5943600"/>
            <a:ext cx="57912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5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LOOK FOR CLUES</a:t>
            </a:r>
          </a:p>
        </p:txBody>
      </p:sp>
      <p:sp>
        <p:nvSpPr>
          <p:cNvPr id="30727" name="AutoShape 1031">
            <a:extLst>
              <a:ext uri="{FF2B5EF4-FFF2-40B4-BE49-F238E27FC236}">
                <a16:creationId xmlns:a16="http://schemas.microsoft.com/office/drawing/2014/main" id="{C5E289FC-DD84-459D-8E62-726135026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14400"/>
            <a:ext cx="7696200" cy="5106988"/>
          </a:xfrm>
          <a:prstGeom prst="cloudCallout">
            <a:avLst>
              <a:gd name="adj1" fmla="val 46986"/>
              <a:gd name="adj2" fmla="val -48560"/>
            </a:avLst>
          </a:prstGeom>
          <a:solidFill>
            <a:srgbClr val="CCFFFF"/>
          </a:solidFill>
          <a:ln w="41275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2060"/>
                </a:solidFill>
                <a:latin typeface="Myriad Web Pro" pitchFamily="34" charset="0"/>
              </a:rPr>
              <a:t>Clue</a:t>
            </a:r>
            <a:r>
              <a:rPr lang="en-US" altLang="en-US" sz="2800" b="1" u="sng">
                <a:latin typeface="Myriad Web Pro" pitchFamily="34" charset="0"/>
              </a:rPr>
              <a:t> words in test questions:</a:t>
            </a:r>
          </a:p>
          <a:p>
            <a:pPr algn="ctr" eaLnBrk="1" hangingPunct="1"/>
            <a:endParaRPr lang="en-US" altLang="en-US" sz="2800" b="1">
              <a:latin typeface="Lucida Sans Unicode" panose="020B0602030504020204" pitchFamily="34" charset="0"/>
            </a:endParaRPr>
          </a:p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Lucida Sans Unicode" panose="020B0602030504020204" pitchFamily="34" charset="0"/>
              </a:rPr>
              <a:t>Who?</a:t>
            </a:r>
            <a:r>
              <a:rPr lang="en-US" altLang="en-US" sz="2800" b="1">
                <a:latin typeface="Lucida Sans Unicode" panose="020B0602030504020204" pitchFamily="34" charset="0"/>
              </a:rPr>
              <a:t> Person  </a:t>
            </a:r>
            <a:r>
              <a:rPr lang="en-US" altLang="en-US" sz="2800" b="1">
                <a:solidFill>
                  <a:srgbClr val="FF0000"/>
                </a:solidFill>
                <a:latin typeface="Lucida Sans Unicode" panose="020B0602030504020204" pitchFamily="34" charset="0"/>
              </a:rPr>
              <a:t>What?</a:t>
            </a:r>
            <a:r>
              <a:rPr lang="en-US" altLang="en-US" sz="2800" b="1">
                <a:latin typeface="Lucida Sans Unicode" panose="020B0602030504020204" pitchFamily="34" charset="0"/>
              </a:rPr>
              <a:t>  Thing</a:t>
            </a:r>
          </a:p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Lucida Sans Unicode" panose="020B0602030504020204" pitchFamily="34" charset="0"/>
              </a:rPr>
              <a:t>Where? </a:t>
            </a:r>
            <a:r>
              <a:rPr lang="en-US" altLang="en-US" sz="2800" b="1">
                <a:latin typeface="Lucida Sans Unicode" panose="020B0602030504020204" pitchFamily="34" charset="0"/>
              </a:rPr>
              <a:t>Place   </a:t>
            </a:r>
            <a:r>
              <a:rPr lang="en-US" altLang="en-US" sz="2800" b="1">
                <a:solidFill>
                  <a:srgbClr val="FF0000"/>
                </a:solidFill>
                <a:latin typeface="Lucida Sans Unicode" panose="020B0602030504020204" pitchFamily="34" charset="0"/>
              </a:rPr>
              <a:t>When?</a:t>
            </a:r>
            <a:r>
              <a:rPr lang="en-US" altLang="en-US" sz="2800" b="1">
                <a:latin typeface="Lucida Sans Unicode" panose="020B0602030504020204" pitchFamily="34" charset="0"/>
              </a:rPr>
              <a:t> Time </a:t>
            </a:r>
            <a:r>
              <a:rPr lang="en-US" altLang="en-US" sz="2800" b="1">
                <a:solidFill>
                  <a:srgbClr val="FF0000"/>
                </a:solidFill>
                <a:latin typeface="Lucida Sans Unicode" panose="020B0602030504020204" pitchFamily="34" charset="0"/>
              </a:rPr>
              <a:t>Why?</a:t>
            </a:r>
            <a:r>
              <a:rPr lang="en-US" altLang="en-US" sz="2800" b="1">
                <a:latin typeface="Lucida Sans Unicode" panose="020B0602030504020204" pitchFamily="34" charset="0"/>
              </a:rPr>
              <a:t> Reason  </a:t>
            </a:r>
            <a:r>
              <a:rPr lang="en-US" altLang="en-US" sz="2800" b="1">
                <a:solidFill>
                  <a:srgbClr val="FF0000"/>
                </a:solidFill>
                <a:latin typeface="Lucida Sans Unicode" panose="020B0602030504020204" pitchFamily="34" charset="0"/>
              </a:rPr>
              <a:t>Which?</a:t>
            </a:r>
            <a:r>
              <a:rPr lang="en-US" altLang="en-US" sz="2800" b="1">
                <a:latin typeface="Lucida Sans Unicode" panose="020B0602030504020204" pitchFamily="34" charset="0"/>
              </a:rPr>
              <a:t> </a:t>
            </a:r>
            <a:r>
              <a:rPr lang="en-US" altLang="en-US" b="1">
                <a:latin typeface="Lucida Sans Unicode" panose="020B0602030504020204" pitchFamily="34" charset="0"/>
              </a:rPr>
              <a:t>Choice </a:t>
            </a:r>
            <a:endParaRPr lang="en-US" altLang="en-US" sz="2800" b="1">
              <a:latin typeface="Lucida Sans Unicode" panose="020B0602030504020204" pitchFamily="34" charset="0"/>
            </a:endParaRPr>
          </a:p>
          <a:p>
            <a:pPr algn="ctr" eaLnBrk="1" hangingPunct="1"/>
            <a:r>
              <a:rPr lang="en-US" altLang="en-US" sz="2600" b="1">
                <a:solidFill>
                  <a:srgbClr val="FF0000"/>
                </a:solidFill>
                <a:latin typeface="Lucida Sans Unicode" panose="020B0602030504020204" pitchFamily="34" charset="0"/>
              </a:rPr>
              <a:t>How?</a:t>
            </a:r>
            <a:r>
              <a:rPr lang="en-US" altLang="en-US" sz="2600" b="1">
                <a:latin typeface="Lucida Sans Unicode" panose="020B0602030504020204" pitchFamily="34" charset="0"/>
              </a:rPr>
              <a:t> A way something is done</a:t>
            </a:r>
          </a:p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Lucida Sans Unicode" panose="020B0602030504020204" pitchFamily="34" charset="0"/>
              </a:rPr>
              <a:t>How many ? </a:t>
            </a:r>
            <a:r>
              <a:rPr lang="en-US" altLang="en-US" sz="2800" b="1">
                <a:latin typeface="Lucida Sans Unicode" panose="020B0602030504020204" pitchFamily="34" charset="0"/>
              </a:rPr>
              <a:t>Number</a:t>
            </a:r>
          </a:p>
          <a:p>
            <a:pPr algn="ctr" eaLnBrk="1" hangingPunct="1"/>
            <a:endParaRPr lang="en-US" altLang="en-US" b="1">
              <a:latin typeface="Lucida Sans Unicode" panose="020B0602030504020204" pitchFamily="34" charset="0"/>
            </a:endParaRPr>
          </a:p>
        </p:txBody>
      </p:sp>
      <p:pic>
        <p:nvPicPr>
          <p:cNvPr id="39940" name="1625D785.WAV">
            <a:hlinkClick r:id="" action="ppaction://media"/>
            <a:extLst>
              <a:ext uri="{FF2B5EF4-FFF2-40B4-BE49-F238E27FC236}">
                <a16:creationId xmlns:a16="http://schemas.microsoft.com/office/drawing/2014/main" id="{C6A181E6-161C-4F9C-8308-625FF817F331}"/>
              </a:ext>
            </a:extLst>
          </p:cNvPr>
          <p:cNvPicPr>
            <a:picLocks noRo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F2D3B32A-7BFC-4A42-893E-D55F0153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9FA3F-FF82-4CEA-BCDC-BA8497189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Our class will see a </a:t>
            </a:r>
            <a:r>
              <a:rPr lang="en-US" dirty="0" err="1">
                <a:ea typeface="+mn-ea"/>
                <a:cs typeface="+mn-cs"/>
              </a:rPr>
              <a:t>play,__________ends</a:t>
            </a:r>
            <a:r>
              <a:rPr lang="en-US" dirty="0">
                <a:ea typeface="+mn-ea"/>
                <a:cs typeface="+mn-cs"/>
              </a:rPr>
              <a:t>  this week.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dirty="0">
                <a:ea typeface="+mn-ea"/>
                <a:cs typeface="+mn-cs"/>
              </a:rPr>
              <a:t>Who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dirty="0">
                <a:ea typeface="+mn-ea"/>
                <a:cs typeface="+mn-cs"/>
              </a:rPr>
              <a:t>What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dirty="0">
                <a:ea typeface="+mn-ea"/>
                <a:cs typeface="+mn-cs"/>
              </a:rPr>
              <a:t>Which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dirty="0">
                <a:ea typeface="+mn-ea"/>
                <a:cs typeface="+mn-cs"/>
              </a:rPr>
              <a:t>When 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DA826C1C-9EB8-4EA5-AA8C-A4168EDEDAE5}"/>
              </a:ext>
            </a:extLst>
          </p:cNvPr>
          <p:cNvSpPr/>
          <p:nvPr/>
        </p:nvSpPr>
        <p:spPr>
          <a:xfrm>
            <a:off x="4108450" y="1905000"/>
            <a:ext cx="5029200" cy="4495800"/>
          </a:xfrm>
          <a:prstGeom prst="cloudCallout">
            <a:avLst>
              <a:gd name="adj1" fmla="val -91251"/>
              <a:gd name="adj2" fmla="val 2515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Use elimination strategy first…</a:t>
            </a:r>
          </a:p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2. Look for a clue</a:t>
            </a:r>
          </a:p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altLang="en-US" sz="3200" b="1" i="1">
                <a:latin typeface="Times New Roman" panose="02020603050405020304" pitchFamily="18" charset="0"/>
                <a:cs typeface="Arial" panose="020B0604020202020204" pitchFamily="34" charset="0"/>
              </a:rPr>
              <a:t>Play</a:t>
            </a: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 is a noun in this sentence, so ask yourself what kind of a play it is.</a:t>
            </a:r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12748490-68C5-436A-8BAE-411C16534B2E}"/>
              </a:ext>
            </a:extLst>
          </p:cNvPr>
          <p:cNvSpPr/>
          <p:nvPr/>
        </p:nvSpPr>
        <p:spPr>
          <a:xfrm>
            <a:off x="609600" y="2286000"/>
            <a:ext cx="609600" cy="5334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8108F80F-6CCB-406F-A3B7-2E2B6E200BD0}"/>
              </a:ext>
            </a:extLst>
          </p:cNvPr>
          <p:cNvSpPr/>
          <p:nvPr/>
        </p:nvSpPr>
        <p:spPr>
          <a:xfrm>
            <a:off x="609600" y="4038600"/>
            <a:ext cx="609600" cy="5334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74E4AC-4BEE-4E55-8559-F4E19F04FF88}"/>
              </a:ext>
            </a:extLst>
          </p:cNvPr>
          <p:cNvSpPr/>
          <p:nvPr/>
        </p:nvSpPr>
        <p:spPr>
          <a:xfrm>
            <a:off x="3962400" y="1143000"/>
            <a:ext cx="838200" cy="6096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9CDBF9-2CED-4386-AB13-3436C8DEF384}"/>
              </a:ext>
            </a:extLst>
          </p:cNvPr>
          <p:cNvSpPr/>
          <p:nvPr/>
        </p:nvSpPr>
        <p:spPr>
          <a:xfrm>
            <a:off x="609600" y="3352800"/>
            <a:ext cx="28194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BDCA4E00-9566-4984-8A11-04D6ECD74A5B}"/>
              </a:ext>
            </a:extLst>
          </p:cNvPr>
          <p:cNvSpPr/>
          <p:nvPr/>
        </p:nvSpPr>
        <p:spPr>
          <a:xfrm>
            <a:off x="609600" y="2895600"/>
            <a:ext cx="609600" cy="5334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1026">
            <a:extLst>
              <a:ext uri="{FF2B5EF4-FFF2-40B4-BE49-F238E27FC236}">
                <a16:creationId xmlns:a16="http://schemas.microsoft.com/office/drawing/2014/main" id="{50EE4952-EC26-4E73-825C-BDE4874DF7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57150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Test Taking  Strategy  # 9</a:t>
            </a:r>
          </a:p>
        </p:txBody>
      </p:sp>
      <p:sp>
        <p:nvSpPr>
          <p:cNvPr id="25604" name="WordArt 1028">
            <a:extLst>
              <a:ext uri="{FF2B5EF4-FFF2-40B4-BE49-F238E27FC236}">
                <a16:creationId xmlns:a16="http://schemas.microsoft.com/office/drawing/2014/main" id="{86659D1C-B464-4565-AF72-932F437A98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6019800"/>
            <a:ext cx="7543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NEGATIVES &amp; DOUBLE NEGATIVES </a:t>
            </a:r>
          </a:p>
        </p:txBody>
      </p:sp>
      <p:sp>
        <p:nvSpPr>
          <p:cNvPr id="25605" name="Rectangle 1029">
            <a:extLst>
              <a:ext uri="{FF2B5EF4-FFF2-40B4-BE49-F238E27FC236}">
                <a16:creationId xmlns:a16="http://schemas.microsoft.com/office/drawing/2014/main" id="{1788D88A-6E90-4A1D-9BFD-6A8ADB904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3733800" cy="1477963"/>
          </a:xfrm>
          <a:prstGeom prst="rect">
            <a:avLst/>
          </a:prstGeom>
          <a:solidFill>
            <a:srgbClr val="FFCC99"/>
          </a:solidFill>
          <a:ln w="50800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2"/>
                </a:solidFill>
                <a:latin typeface="Arial Rounded MT Bold" panose="020F0704030504030204" pitchFamily="34" charset="0"/>
              </a:rPr>
              <a:t>The effect of </a:t>
            </a:r>
            <a:r>
              <a:rPr lang="en-US" altLang="en-US" sz="1800" b="1" i="1">
                <a:solidFill>
                  <a:schemeClr val="tx2"/>
                </a:solidFill>
                <a:latin typeface="Arial Rounded MT Bold" panose="020F0704030504030204" pitchFamily="34" charset="0"/>
              </a:rPr>
              <a:t>negatives</a:t>
            </a:r>
            <a:r>
              <a:rPr lang="en-US" altLang="en-US" sz="1800" b="1">
                <a:solidFill>
                  <a:schemeClr val="tx2"/>
                </a:solidFill>
                <a:latin typeface="Arial Rounded MT Bold" panose="020F0704030504030204" pitchFamily="34" charset="0"/>
              </a:rPr>
              <a:t> is to make the sentence the </a:t>
            </a:r>
            <a:r>
              <a:rPr lang="en-US" altLang="en-US" sz="1800" b="1">
                <a:solidFill>
                  <a:srgbClr val="FF0000"/>
                </a:solidFill>
                <a:latin typeface="Arial Rounded MT Bold" panose="020F0704030504030204" pitchFamily="34" charset="0"/>
              </a:rPr>
              <a:t>opposite</a:t>
            </a:r>
            <a:r>
              <a:rPr lang="en-US" altLang="en-US" sz="1800" b="1">
                <a:solidFill>
                  <a:schemeClr val="tx2"/>
                </a:solidFill>
                <a:latin typeface="Arial Rounded MT Bold" panose="020F0704030504030204" pitchFamily="34" charset="0"/>
              </a:rPr>
              <a:t> of what it would be without the negative.</a:t>
            </a:r>
          </a:p>
          <a:p>
            <a:pPr eaLnBrk="1" hangingPunct="1"/>
            <a:endParaRPr lang="en-US" altLang="en-US" sz="1800" b="1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606" name="Oval 1030">
            <a:extLst>
              <a:ext uri="{FF2B5EF4-FFF2-40B4-BE49-F238E27FC236}">
                <a16:creationId xmlns:a16="http://schemas.microsoft.com/office/drawing/2014/main" id="{D7BB379B-C376-4DE1-9CFC-DB859330B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95600"/>
            <a:ext cx="3886200" cy="2819400"/>
          </a:xfrm>
          <a:prstGeom prst="ellipse">
            <a:avLst/>
          </a:prstGeom>
          <a:solidFill>
            <a:schemeClr val="hlink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i="1">
                <a:solidFill>
                  <a:schemeClr val="bg1"/>
                </a:solidFill>
                <a:latin typeface="Arial Rounded MT Bold" panose="020F0704030504030204" pitchFamily="34" charset="0"/>
              </a:rPr>
              <a:t>Negatives: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i="1">
                <a:solidFill>
                  <a:srgbClr val="6600CC"/>
                </a:solidFill>
                <a:latin typeface="Arial Rounded MT Bold" panose="020F0704030504030204" pitchFamily="34" charset="0"/>
              </a:rPr>
              <a:t>Not None No one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i="1">
                <a:solidFill>
                  <a:srgbClr val="6600CC"/>
                </a:solidFill>
                <a:latin typeface="Arial Rounded MT Bold" panose="020F0704030504030204" pitchFamily="34" charset="0"/>
              </a:rPr>
              <a:t>	Hardly Scarcely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i="1">
                <a:solidFill>
                  <a:schemeClr val="bg1"/>
                </a:solidFill>
                <a:latin typeface="Arial Rounded MT Bold" panose="020F0704030504030204" pitchFamily="34" charset="0"/>
              </a:rPr>
              <a:t>Prefixes such as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i="1">
                <a:solidFill>
                  <a:srgbClr val="6600CC"/>
                </a:solidFill>
                <a:latin typeface="Arial Rounded MT Bold" panose="020F0704030504030204" pitchFamily="34" charset="0"/>
              </a:rPr>
              <a:t>Un-   Non-  Dis-  In- </a:t>
            </a:r>
          </a:p>
          <a:p>
            <a:pPr algn="ctr" eaLnBrk="1" hangingPunct="1"/>
            <a:endParaRPr lang="en-US" altLang="en-US">
              <a:solidFill>
                <a:srgbClr val="6600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607" name="Text Box 1031">
            <a:extLst>
              <a:ext uri="{FF2B5EF4-FFF2-40B4-BE49-F238E27FC236}">
                <a16:creationId xmlns:a16="http://schemas.microsoft.com/office/drawing/2014/main" id="{2EDFACE7-4EF8-49CA-8D2A-FFF9DDEA2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066800"/>
            <a:ext cx="4267200" cy="923925"/>
          </a:xfrm>
          <a:prstGeom prst="rect">
            <a:avLst/>
          </a:prstGeom>
          <a:solidFill>
            <a:srgbClr val="FFCC99"/>
          </a:solidFill>
          <a:ln w="44450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2"/>
                </a:solidFill>
                <a:latin typeface="Arial Rounded MT Bold" panose="020F0704030504030204" pitchFamily="34" charset="0"/>
              </a:rPr>
              <a:t>Simplify the question by getting rid of </a:t>
            </a:r>
            <a:r>
              <a:rPr lang="en-US" altLang="en-US" sz="1800" b="1" i="1">
                <a:solidFill>
                  <a:srgbClr val="FF3300"/>
                </a:solidFill>
                <a:latin typeface="Arial Rounded MT Bold" panose="020F0704030504030204" pitchFamily="34" charset="0"/>
              </a:rPr>
              <a:t>double</a:t>
            </a:r>
            <a:r>
              <a:rPr lang="en-US" altLang="en-US" sz="1800" b="1">
                <a:solidFill>
                  <a:srgbClr val="FF330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b="1">
                <a:solidFill>
                  <a:schemeClr val="tx2"/>
                </a:solidFill>
                <a:latin typeface="Arial Rounded MT Bold" panose="020F0704030504030204" pitchFamily="34" charset="0"/>
              </a:rPr>
              <a:t>negatives</a:t>
            </a:r>
            <a:r>
              <a:rPr lang="en-US" altLang="en-US" sz="1800">
                <a:latin typeface="Arial Rounded MT Bold" panose="020F0704030504030204" pitchFamily="34" charset="0"/>
              </a:rPr>
              <a:t>.</a:t>
            </a:r>
            <a:br>
              <a:rPr lang="en-US" altLang="en-US" sz="1800">
                <a:latin typeface="Arial Rounded MT Bold" panose="020F0704030504030204" pitchFamily="34" charset="0"/>
              </a:rPr>
            </a:br>
            <a:endParaRPr lang="en-US" altLang="en-US" sz="1800">
              <a:latin typeface="Arial Rounded MT Bold" panose="020F0704030504030204" pitchFamily="34" charset="0"/>
            </a:endParaRPr>
          </a:p>
        </p:txBody>
      </p:sp>
      <p:sp>
        <p:nvSpPr>
          <p:cNvPr id="25610" name="Oval 1034">
            <a:extLst>
              <a:ext uri="{FF2B5EF4-FFF2-40B4-BE49-F238E27FC236}">
                <a16:creationId xmlns:a16="http://schemas.microsoft.com/office/drawing/2014/main" id="{4F2365B6-B7A4-4371-942E-F47E57325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4495800" cy="3200400"/>
          </a:xfrm>
          <a:prstGeom prst="ellipse">
            <a:avLst/>
          </a:prstGeom>
          <a:solidFill>
            <a:srgbClr val="CCECFF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b="1" i="1" dirty="0">
                <a:latin typeface="Times"/>
                <a:ea typeface="+mn-ea"/>
              </a:rPr>
              <a:t>Simplify this statement:</a:t>
            </a:r>
            <a:br>
              <a:rPr lang="en-US" b="1" i="1" dirty="0">
                <a:latin typeface="Times"/>
                <a:ea typeface="+mn-ea"/>
              </a:rPr>
            </a:br>
            <a:r>
              <a:rPr lang="en-US" i="1" dirty="0">
                <a:solidFill>
                  <a:srgbClr val="408000"/>
                </a:solidFill>
                <a:latin typeface="Arial" pitchFamily="34" charset="0"/>
                <a:ea typeface="+mn-ea"/>
                <a:cs typeface="Arial" pitchFamily="34" charset="0"/>
              </a:rPr>
              <a:t>Most people are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not</a:t>
            </a:r>
            <a:r>
              <a:rPr lang="en-US" i="1" dirty="0">
                <a:solidFill>
                  <a:srgbClr val="408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i="1" u="sng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un</a:t>
            </a:r>
            <a:r>
              <a:rPr lang="en-US" i="1" dirty="0">
                <a:solidFill>
                  <a:srgbClr val="408000"/>
                </a:solidFill>
                <a:latin typeface="Arial" pitchFamily="34" charset="0"/>
                <a:ea typeface="+mn-ea"/>
                <a:cs typeface="Arial" pitchFamily="34" charset="0"/>
              </a:rPr>
              <a:t>afraid of snakes.</a:t>
            </a:r>
          </a:p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ea typeface="+mn-ea"/>
              </a:rPr>
              <a:t>Most people are </a:t>
            </a:r>
          </a:p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ea typeface="+mn-ea"/>
              </a:rPr>
              <a:t>afraid of snakes.</a:t>
            </a:r>
          </a:p>
        </p:txBody>
      </p:sp>
      <p:sp>
        <p:nvSpPr>
          <p:cNvPr id="44040" name="Line 1037">
            <a:extLst>
              <a:ext uri="{FF2B5EF4-FFF2-40B4-BE49-F238E27FC236}">
                <a16:creationId xmlns:a16="http://schemas.microsoft.com/office/drawing/2014/main" id="{1F00AEA7-13AD-4BCA-B0C2-19FCB3A1A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8382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62D519C5-3F04-4C79-AD29-E5E55A2F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1CE26-DB17-4902-96B5-0259C0D60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105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   Mrs. Smith </a:t>
            </a:r>
            <a:r>
              <a:rPr lang="en-US" b="1" u="sng" dirty="0">
                <a:ea typeface="+mn-ea"/>
                <a:cs typeface="+mn-cs"/>
              </a:rPr>
              <a:t>dislikes </a:t>
            </a:r>
            <a:r>
              <a:rPr lang="en-US" dirty="0">
                <a:ea typeface="+mn-ea"/>
                <a:cs typeface="+mn-cs"/>
              </a:rPr>
              <a:t>when students are being rude to their teachers.</a:t>
            </a:r>
          </a:p>
          <a:p>
            <a:pPr>
              <a:buFontTx/>
              <a:buNone/>
              <a:defRPr/>
            </a:pPr>
            <a:r>
              <a:rPr lang="en-US" sz="2800" i="1" dirty="0">
                <a:solidFill>
                  <a:srgbClr val="0000FF"/>
                </a:solidFill>
                <a:ea typeface="+mn-ea"/>
                <a:cs typeface="+mn-cs"/>
              </a:rPr>
              <a:t>Without changing the meaning of the sentence, which words can best be used to replace the underlined part? </a:t>
            </a:r>
          </a:p>
          <a:p>
            <a:pPr marL="514350" indent="-514350">
              <a:buFontTx/>
              <a:buAutoNum type="alphaUcPeriod"/>
              <a:defRPr/>
            </a:pPr>
            <a:r>
              <a:rPr lang="en-US" dirty="0">
                <a:ea typeface="+mn-ea"/>
                <a:cs typeface="+mn-cs"/>
              </a:rPr>
              <a:t>Enjoys</a:t>
            </a:r>
          </a:p>
          <a:p>
            <a:pPr marL="514350" indent="-514350">
              <a:buFontTx/>
              <a:buAutoNum type="alphaUcPeriod"/>
              <a:defRPr/>
            </a:pPr>
            <a:r>
              <a:rPr lang="en-US" dirty="0">
                <a:ea typeface="+mn-ea"/>
                <a:cs typeface="+mn-cs"/>
              </a:rPr>
              <a:t>Tolerates</a:t>
            </a:r>
          </a:p>
          <a:p>
            <a:pPr marL="514350" indent="-514350">
              <a:buFontTx/>
              <a:buAutoNum type="alphaUcPeriod"/>
              <a:defRPr/>
            </a:pPr>
            <a:r>
              <a:rPr lang="en-US" dirty="0">
                <a:ea typeface="+mn-ea"/>
                <a:cs typeface="+mn-cs"/>
              </a:rPr>
              <a:t>Punishes</a:t>
            </a:r>
          </a:p>
          <a:p>
            <a:pPr marL="514350" indent="-514350">
              <a:buFontTx/>
              <a:buAutoNum type="alphaUcPeriod"/>
              <a:defRPr/>
            </a:pPr>
            <a:r>
              <a:rPr lang="en-US" dirty="0">
                <a:ea typeface="+mn-ea"/>
                <a:cs typeface="+mn-cs"/>
              </a:rPr>
              <a:t>Does not like</a:t>
            </a:r>
          </a:p>
          <a:p>
            <a:pPr marL="514350" indent="-514350">
              <a:buFontTx/>
              <a:buAutoNum type="alphaUcPeriod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7BBBC8-E9EF-48CE-B362-01A8D6274CE3}"/>
              </a:ext>
            </a:extLst>
          </p:cNvPr>
          <p:cNvSpPr/>
          <p:nvPr/>
        </p:nvSpPr>
        <p:spPr>
          <a:xfrm>
            <a:off x="304800" y="914400"/>
            <a:ext cx="8458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01DBA0-9E0A-48D7-AD51-8C8B7E946883}"/>
              </a:ext>
            </a:extLst>
          </p:cNvPr>
          <p:cNvSpPr/>
          <p:nvPr/>
        </p:nvSpPr>
        <p:spPr>
          <a:xfrm>
            <a:off x="2743200" y="990600"/>
            <a:ext cx="6096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5FE4AE75-0039-41CD-B9E4-3F296FF32958}"/>
              </a:ext>
            </a:extLst>
          </p:cNvPr>
          <p:cNvSpPr/>
          <p:nvPr/>
        </p:nvSpPr>
        <p:spPr>
          <a:xfrm>
            <a:off x="381000" y="2895600"/>
            <a:ext cx="533400" cy="685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AF13CD0E-099B-48F0-AAA4-A2619C952FCA}"/>
              </a:ext>
            </a:extLst>
          </p:cNvPr>
          <p:cNvSpPr/>
          <p:nvPr/>
        </p:nvSpPr>
        <p:spPr>
          <a:xfrm>
            <a:off x="304800" y="3581400"/>
            <a:ext cx="533400" cy="685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B4011489-B533-4A7F-A3B6-A2E3B83992E5}"/>
              </a:ext>
            </a:extLst>
          </p:cNvPr>
          <p:cNvSpPr/>
          <p:nvPr/>
        </p:nvSpPr>
        <p:spPr>
          <a:xfrm>
            <a:off x="304800" y="4114800"/>
            <a:ext cx="533400" cy="685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87933D-8967-4295-B2F9-D089EDF771FC}"/>
              </a:ext>
            </a:extLst>
          </p:cNvPr>
          <p:cNvSpPr/>
          <p:nvPr/>
        </p:nvSpPr>
        <p:spPr>
          <a:xfrm>
            <a:off x="304800" y="4724400"/>
            <a:ext cx="6858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WordArt 2">
            <a:extLst>
              <a:ext uri="{FF2B5EF4-FFF2-40B4-BE49-F238E27FC236}">
                <a16:creationId xmlns:a16="http://schemas.microsoft.com/office/drawing/2014/main" id="{A8D63927-D122-45D8-AE9E-8EC65AA18B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43434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Test Taking  Strategy  # 10</a:t>
            </a:r>
          </a:p>
        </p:txBody>
      </p:sp>
      <p:sp>
        <p:nvSpPr>
          <p:cNvPr id="15364" name="WordArt 4">
            <a:extLst>
              <a:ext uri="{FF2B5EF4-FFF2-40B4-BE49-F238E27FC236}">
                <a16:creationId xmlns:a16="http://schemas.microsoft.com/office/drawing/2014/main" id="{ECC548C5-ACF2-4DC1-B3B7-2DBFFDE50D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6172200"/>
            <a:ext cx="6477000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Estimate</a:t>
            </a:r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85B7DBF5-FB5A-4E5B-8693-6DF4A9E49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2268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8">
            <a:extLst>
              <a:ext uri="{FF2B5EF4-FFF2-40B4-BE49-F238E27FC236}">
                <a16:creationId xmlns:a16="http://schemas.microsoft.com/office/drawing/2014/main" id="{9DD03E4B-FFBF-4D63-B3A5-DA32CAFA0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2268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AutoShape 16">
            <a:extLst>
              <a:ext uri="{FF2B5EF4-FFF2-40B4-BE49-F238E27FC236}">
                <a16:creationId xmlns:a16="http://schemas.microsoft.com/office/drawing/2014/main" id="{9F2F16A9-62D2-4FC8-9434-50953A90D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8077200" cy="16002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539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3300"/>
                </a:solidFill>
                <a:latin typeface="Times New Roman" panose="02020603050405020304" pitchFamily="18" charset="0"/>
              </a:rPr>
              <a:t>In Math, ESTIMATING is an approximate answer</a:t>
            </a:r>
          </a:p>
          <a:p>
            <a:pPr algn="ctr" eaLnBrk="1" hangingPunct="1"/>
            <a:r>
              <a:rPr lang="en-US" altLang="en-US" sz="2800" b="1">
                <a:solidFill>
                  <a:srgbClr val="003300"/>
                </a:solidFill>
                <a:latin typeface="Times New Roman" panose="02020603050405020304" pitchFamily="18" charset="0"/>
              </a:rPr>
              <a:t> obtained  by  rounding the numbers  BEFORE you </a:t>
            </a:r>
          </a:p>
          <a:p>
            <a:pPr algn="ctr" eaLnBrk="1" hangingPunct="1"/>
            <a:r>
              <a:rPr lang="en-US" altLang="en-US" sz="2800" b="1">
                <a:solidFill>
                  <a:srgbClr val="003300"/>
                </a:solidFill>
                <a:latin typeface="Times New Roman" panose="02020603050405020304" pitchFamily="18" charset="0"/>
              </a:rPr>
              <a:t>add, subtract, multiply, or divide.</a:t>
            </a:r>
            <a:r>
              <a:rPr lang="en-US" altLang="en-US" sz="280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69" name="Rectangle 19">
            <a:extLst>
              <a:ext uri="{FF2B5EF4-FFF2-40B4-BE49-F238E27FC236}">
                <a16:creationId xmlns:a16="http://schemas.microsoft.com/office/drawing/2014/main" id="{F2D77E89-6B6D-4F87-B17C-66EB9AC3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191000"/>
            <a:ext cx="5410200" cy="1676400"/>
          </a:xfrm>
          <a:prstGeom prst="rect">
            <a:avLst/>
          </a:prstGeom>
          <a:solidFill>
            <a:srgbClr val="FFCCFF"/>
          </a:solidFill>
          <a:ln w="603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Tahoma" panose="020B0604030504040204" pitchFamily="34" charset="0"/>
              </a:rPr>
              <a:t>What is 325+917+ 796? </a:t>
            </a:r>
          </a:p>
          <a:p>
            <a:pPr eaLnBrk="1" hangingPunct="1"/>
            <a:r>
              <a:rPr lang="en-US" altLang="en-US" sz="2800">
                <a:latin typeface="Tahoma" panose="020B0604030504040204" pitchFamily="34" charset="0"/>
              </a:rPr>
              <a:t>A. </a:t>
            </a:r>
            <a:r>
              <a:rPr lang="en-US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56</a:t>
            </a:r>
            <a:r>
              <a:rPr lang="en-US" altLang="en-US" sz="2800">
                <a:latin typeface="Tahoma" panose="020B0604030504040204" pitchFamily="34" charset="0"/>
              </a:rPr>
              <a:t>  B. </a:t>
            </a:r>
            <a:r>
              <a:rPr lang="en-US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2038</a:t>
            </a:r>
            <a:r>
              <a:rPr lang="en-US" altLang="en-US" sz="2800">
                <a:latin typeface="Tahoma" panose="020B0604030504040204" pitchFamily="34" charset="0"/>
              </a:rPr>
              <a:t> C. </a:t>
            </a:r>
            <a:r>
              <a:rPr lang="en-US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1038</a:t>
            </a:r>
            <a:r>
              <a:rPr lang="en-US" altLang="en-US" sz="2800">
                <a:latin typeface="Tahoma" panose="020B0604030504040204" pitchFamily="34" charset="0"/>
              </a:rPr>
              <a:t> D. </a:t>
            </a:r>
            <a:r>
              <a:rPr lang="en-US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10,564</a:t>
            </a:r>
          </a:p>
        </p:txBody>
      </p:sp>
      <p:sp>
        <p:nvSpPr>
          <p:cNvPr id="15370" name="AutoShape 15">
            <a:extLst>
              <a:ext uri="{FF2B5EF4-FFF2-40B4-BE49-F238E27FC236}">
                <a16:creationId xmlns:a16="http://schemas.microsoft.com/office/drawing/2014/main" id="{DA37B373-908A-4600-A447-DB77BB606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62200"/>
            <a:ext cx="6553200" cy="1219200"/>
          </a:xfrm>
          <a:prstGeom prst="cloudCallout">
            <a:avLst>
              <a:gd name="adj1" fmla="val 63852"/>
              <a:gd name="adj2" fmla="val 88583"/>
            </a:avLst>
          </a:prstGeom>
          <a:solidFill>
            <a:srgbClr val="CCCCFF"/>
          </a:solidFill>
          <a:ln w="9525">
            <a:solidFill>
              <a:srgbClr val="6600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Always ask yourself: </a:t>
            </a:r>
            <a:r>
              <a:rPr lang="ja-JP" altLang="en-US">
                <a:latin typeface="Times New Roman" panose="02020603050405020304" pitchFamily="18" charset="0"/>
              </a:rPr>
              <a:t>“</a:t>
            </a:r>
            <a:r>
              <a:rPr lang="en-US" altLang="ja-JP">
                <a:latin typeface="Times New Roman" panose="02020603050405020304" pitchFamily="18" charset="0"/>
              </a:rPr>
              <a:t>Is the answer reasonable?</a:t>
            </a:r>
            <a:r>
              <a:rPr lang="ja-JP" altLang="en-US">
                <a:latin typeface="Times New Roman" panose="02020603050405020304" pitchFamily="18" charset="0"/>
              </a:rPr>
              <a:t>”</a:t>
            </a:r>
            <a:r>
              <a:rPr lang="en-US" altLang="ja-JP">
                <a:latin typeface="Times New Roman" panose="02020603050405020304" pitchFamily="18" charset="0"/>
              </a:rPr>
              <a:t>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CEDDCCD-6F6E-4B95-B9C2-C3CF567CE43C}"/>
              </a:ext>
            </a:extLst>
          </p:cNvPr>
          <p:cNvSpPr/>
          <p:nvPr/>
        </p:nvSpPr>
        <p:spPr>
          <a:xfrm>
            <a:off x="6019800" y="350520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6D7A13-5918-43D6-B8AB-BDED409A9E61}"/>
              </a:ext>
            </a:extLst>
          </p:cNvPr>
          <p:cNvSpPr/>
          <p:nvPr/>
        </p:nvSpPr>
        <p:spPr>
          <a:xfrm>
            <a:off x="2819400" y="3657600"/>
            <a:ext cx="31406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n-ea"/>
              </a:rPr>
              <a:t>For example: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BBC544B-EBEE-4421-BC19-98A8C1DA347F}"/>
              </a:ext>
            </a:extLst>
          </p:cNvPr>
          <p:cNvSpPr/>
          <p:nvPr/>
        </p:nvSpPr>
        <p:spPr>
          <a:xfrm>
            <a:off x="3276600" y="4953000"/>
            <a:ext cx="13716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9" grpId="0" build="allAtOnce" animBg="1"/>
      <p:bldP spid="1537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0D6EBE9F-86A8-43A0-9367-63868612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22794-CB92-4804-A446-41FA34AF8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4040188" cy="1219200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What value of </a:t>
            </a:r>
            <a:r>
              <a:rPr lang="en-US" dirty="0">
                <a:solidFill>
                  <a:srgbClr val="C00000"/>
                </a:solidFill>
                <a:ea typeface="+mn-ea"/>
                <a:cs typeface="+mn-cs"/>
              </a:rPr>
              <a:t>N</a:t>
            </a:r>
            <a:r>
              <a:rPr lang="en-US" dirty="0">
                <a:ea typeface="+mn-ea"/>
                <a:cs typeface="+mn-cs"/>
              </a:rPr>
              <a:t> makes the equation true?  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+mn-ea"/>
                <a:cs typeface="+mn-cs"/>
              </a:rPr>
              <a:t>	     N-19=33</a:t>
            </a:r>
          </a:p>
        </p:txBody>
      </p:sp>
      <p:sp>
        <p:nvSpPr>
          <p:cNvPr id="50180" name="Content Placeholder 3">
            <a:extLst>
              <a:ext uri="{FF2B5EF4-FFF2-40B4-BE49-F238E27FC236}">
                <a16:creationId xmlns:a16="http://schemas.microsoft.com/office/drawing/2014/main" id="{439C124C-D32B-4F13-B499-28ED1E96F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057400"/>
            <a:ext cx="3581400" cy="4221163"/>
          </a:xfrm>
        </p:spPr>
        <p:txBody>
          <a:bodyPr/>
          <a:lstStyle/>
          <a:p>
            <a:pPr marL="457200" indent="-457200">
              <a:buFontTx/>
              <a:buAutoNum type="alphaUcPeriod"/>
            </a:pPr>
            <a:r>
              <a:rPr lang="en-US" altLang="en-US">
                <a:ea typeface="ＭＳ Ｐゴシック" panose="020B0600070205080204" pitchFamily="34" charset="-128"/>
              </a:rPr>
              <a:t>245</a:t>
            </a:r>
          </a:p>
          <a:p>
            <a:pPr marL="457200" indent="-457200">
              <a:buFontTx/>
              <a:buAutoNum type="alphaUcPeriod"/>
            </a:pPr>
            <a:r>
              <a:rPr lang="en-US" altLang="en-US">
                <a:ea typeface="ＭＳ Ｐゴシック" panose="020B0600070205080204" pitchFamily="34" charset="-128"/>
              </a:rPr>
              <a:t>42</a:t>
            </a:r>
          </a:p>
          <a:p>
            <a:pPr marL="457200" indent="-457200">
              <a:buFontTx/>
              <a:buAutoNum type="alphaUcPeriod"/>
            </a:pPr>
            <a:r>
              <a:rPr lang="en-US" altLang="en-US">
                <a:ea typeface="ＭＳ Ｐゴシック" panose="020B0600070205080204" pitchFamily="34" charset="-128"/>
              </a:rPr>
              <a:t>14</a:t>
            </a:r>
          </a:p>
          <a:p>
            <a:pPr marL="457200" indent="-457200">
              <a:buFontTx/>
              <a:buAutoNum type="alphaUcPeriod"/>
            </a:pPr>
            <a:r>
              <a:rPr lang="en-US" altLang="en-US">
                <a:ea typeface="ＭＳ Ｐゴシック" panose="020B0600070205080204" pitchFamily="34" charset="-128"/>
              </a:rPr>
              <a:t>52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B5925B01-4B2D-4EFE-ACBD-B29310982A0E}"/>
              </a:ext>
            </a:extLst>
          </p:cNvPr>
          <p:cNvSpPr/>
          <p:nvPr/>
        </p:nvSpPr>
        <p:spPr>
          <a:xfrm>
            <a:off x="4495800" y="1295400"/>
            <a:ext cx="3657600" cy="5461000"/>
          </a:xfrm>
          <a:prstGeom prst="cloudCallout">
            <a:avLst>
              <a:gd name="adj1" fmla="val -114799"/>
              <a:gd name="adj2" fmla="val 20742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Eliminate obviously  wrong answers first and then </a:t>
            </a:r>
          </a:p>
          <a:p>
            <a:pPr algn="ctr">
              <a:defRPr/>
            </a:pP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estimate!</a:t>
            </a:r>
            <a:endParaRPr lang="en-US" sz="3200" b="1" u="sng" dirty="0"/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9FA11496-B87E-4414-AE32-84ACA56613AF}"/>
              </a:ext>
            </a:extLst>
          </p:cNvPr>
          <p:cNvSpPr/>
          <p:nvPr/>
        </p:nvSpPr>
        <p:spPr>
          <a:xfrm>
            <a:off x="762000" y="2133600"/>
            <a:ext cx="304800" cy="381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842260EF-A025-42D8-B335-4FF6538EDFAB}"/>
              </a:ext>
            </a:extLst>
          </p:cNvPr>
          <p:cNvSpPr/>
          <p:nvPr/>
        </p:nvSpPr>
        <p:spPr>
          <a:xfrm>
            <a:off x="762000" y="2971800"/>
            <a:ext cx="304800" cy="381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8E81460C-5716-4417-83B4-F72EE47A3519}"/>
              </a:ext>
            </a:extLst>
          </p:cNvPr>
          <p:cNvSpPr/>
          <p:nvPr/>
        </p:nvSpPr>
        <p:spPr>
          <a:xfrm>
            <a:off x="762000" y="2514600"/>
            <a:ext cx="304800" cy="381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520BB9-CBFF-4EA2-9B24-6F0C93C29EBA}"/>
              </a:ext>
            </a:extLst>
          </p:cNvPr>
          <p:cNvSpPr/>
          <p:nvPr/>
        </p:nvSpPr>
        <p:spPr>
          <a:xfrm>
            <a:off x="609600" y="3352800"/>
            <a:ext cx="533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6">
            <a:extLst>
              <a:ext uri="{FF2B5EF4-FFF2-40B4-BE49-F238E27FC236}">
                <a16:creationId xmlns:a16="http://schemas.microsoft.com/office/drawing/2014/main" id="{1EFC5EE5-198D-452C-9EC6-3B296BE4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1752600"/>
          </a:xfrm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Example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sz="3600" b="1">
                <a:solidFill>
                  <a:srgbClr val="3366FF"/>
                </a:solidFill>
                <a:ea typeface="ＭＳ Ｐゴシック" panose="020B0600070205080204" pitchFamily="34" charset="-128"/>
              </a:rPr>
              <a:t>An airplane flew 2905 miles in 5 hours. What was the speed of the plane? </a:t>
            </a:r>
            <a:br>
              <a:rPr lang="en-US" altLang="en-US" b="1">
                <a:solidFill>
                  <a:srgbClr val="3366FF"/>
                </a:solidFill>
                <a:ea typeface="ＭＳ Ｐゴシック" panose="020B0600070205080204" pitchFamily="34" charset="-128"/>
              </a:rPr>
            </a:br>
            <a:endParaRPr lang="en-US" altLang="en-US" b="1">
              <a:solidFill>
                <a:srgbClr val="3366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2227" name="Content Placeholder 7">
            <a:extLst>
              <a:ext uri="{FF2B5EF4-FFF2-40B4-BE49-F238E27FC236}">
                <a16:creationId xmlns:a16="http://schemas.microsoft.com/office/drawing/2014/main" id="{46D8FC7C-F281-4E87-8FB1-F1E2110D9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0"/>
            <a:ext cx="77724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A. 12 miles per hour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B. 2324 miles per hour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C. 581 miles per hour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D. 481 miles per hour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B9EC4437-6E26-44CD-9E85-1A1E9FBDBBE7}"/>
              </a:ext>
            </a:extLst>
          </p:cNvPr>
          <p:cNvSpPr/>
          <p:nvPr/>
        </p:nvSpPr>
        <p:spPr>
          <a:xfrm>
            <a:off x="685800" y="2438400"/>
            <a:ext cx="304800" cy="381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35C8B338-F4C4-42AF-BCE4-722998BA4D26}"/>
              </a:ext>
            </a:extLst>
          </p:cNvPr>
          <p:cNvSpPr/>
          <p:nvPr/>
        </p:nvSpPr>
        <p:spPr>
          <a:xfrm>
            <a:off x="685800" y="2971800"/>
            <a:ext cx="304800" cy="381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3533DFD1-7396-42B9-ACD7-7317EF24A61B}"/>
              </a:ext>
            </a:extLst>
          </p:cNvPr>
          <p:cNvSpPr/>
          <p:nvPr/>
        </p:nvSpPr>
        <p:spPr>
          <a:xfrm>
            <a:off x="685800" y="4191000"/>
            <a:ext cx="304800" cy="381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215B48-9A4F-4E72-BE7E-49C46C6C3FB4}"/>
              </a:ext>
            </a:extLst>
          </p:cNvPr>
          <p:cNvSpPr/>
          <p:nvPr/>
        </p:nvSpPr>
        <p:spPr>
          <a:xfrm rot="21072584">
            <a:off x="609600" y="3429000"/>
            <a:ext cx="533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232" name="Picture 2" descr="vector cartoon illustration of an airplane">
            <a:extLst>
              <a:ext uri="{FF2B5EF4-FFF2-40B4-BE49-F238E27FC236}">
                <a16:creationId xmlns:a16="http://schemas.microsoft.com/office/drawing/2014/main" id="{96F04342-2A49-4B6C-985C-9C9B74C85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477">
            <a:off x="5475288" y="3170238"/>
            <a:ext cx="259080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id="{0562C608-D3BB-40AA-8FB2-CE9A058B1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7410" name="Picture 5" descr="DoYourBest">
            <a:extLst>
              <a:ext uri="{FF2B5EF4-FFF2-40B4-BE49-F238E27FC236}">
                <a16:creationId xmlns:a16="http://schemas.microsoft.com/office/drawing/2014/main" id="{BA812FC4-FEBC-4E69-A80D-28EB41B2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WordArt 6">
            <a:extLst>
              <a:ext uri="{FF2B5EF4-FFF2-40B4-BE49-F238E27FC236}">
                <a16:creationId xmlns:a16="http://schemas.microsoft.com/office/drawing/2014/main" id="{34E1C847-E4E7-4CBC-8838-548338D8A0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4572000"/>
            <a:ext cx="8305800" cy="1676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ON THE TEST!</a:t>
            </a:r>
          </a:p>
        </p:txBody>
      </p:sp>
      <p:sp>
        <p:nvSpPr>
          <p:cNvPr id="17412" name="Rectangle 9">
            <a:extLst>
              <a:ext uri="{FF2B5EF4-FFF2-40B4-BE49-F238E27FC236}">
                <a16:creationId xmlns:a16="http://schemas.microsoft.com/office/drawing/2014/main" id="{FDE917EC-3D70-4E5A-9F9E-D7533847C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338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9">
            <a:extLst>
              <a:ext uri="{FF2B5EF4-FFF2-40B4-BE49-F238E27FC236}">
                <a16:creationId xmlns:a16="http://schemas.microsoft.com/office/drawing/2014/main" id="{F24D6AB2-6EA0-469F-ACEC-A03AF6C06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43434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Test Taking  Strategy  # 11</a:t>
            </a:r>
          </a:p>
        </p:txBody>
      </p:sp>
      <p:sp>
        <p:nvSpPr>
          <p:cNvPr id="16387" name="WordArt 10">
            <a:extLst>
              <a:ext uri="{FF2B5EF4-FFF2-40B4-BE49-F238E27FC236}">
                <a16:creationId xmlns:a16="http://schemas.microsoft.com/office/drawing/2014/main" id="{910B4779-D00A-4302-8611-383659FF45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6096000"/>
            <a:ext cx="6934200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 Questions with graphs, charts, and  tables, </a:t>
            </a:r>
          </a:p>
        </p:txBody>
      </p:sp>
      <p:sp>
        <p:nvSpPr>
          <p:cNvPr id="16388" name="Text Box 18">
            <a:extLst>
              <a:ext uri="{FF2B5EF4-FFF2-40B4-BE49-F238E27FC236}">
                <a16:creationId xmlns:a16="http://schemas.microsoft.com/office/drawing/2014/main" id="{5B0D3FF1-D71C-46F5-8A95-A7FFB2994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8382000" cy="1938338"/>
          </a:xfrm>
          <a:prstGeom prst="rect">
            <a:avLst/>
          </a:prstGeom>
          <a:solidFill>
            <a:srgbClr val="FFCC99"/>
          </a:solidFill>
          <a:ln w="66675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Lucida Sans Unicode" panose="020B0602030504020204" pitchFamily="34" charset="0"/>
              </a:rPr>
              <a:t>1.	Read all the titles, labels, and other given information</a:t>
            </a:r>
          </a:p>
          <a:p>
            <a:pPr eaLnBrk="1" hangingPunct="1">
              <a:buFontTx/>
              <a:buAutoNum type="arabicPeriod" startAt="2"/>
            </a:pPr>
            <a:r>
              <a:rPr lang="en-US" altLang="en-US">
                <a:latin typeface="Lucida Sans Unicode" panose="020B0602030504020204" pitchFamily="34" charset="0"/>
              </a:rPr>
              <a:t>Check the units of measurement</a:t>
            </a:r>
          </a:p>
          <a:p>
            <a:pPr eaLnBrk="1" hangingPunct="1">
              <a:buFontTx/>
              <a:buAutoNum type="arabicPeriod" startAt="2"/>
            </a:pPr>
            <a:r>
              <a:rPr lang="en-US" altLang="en-US">
                <a:latin typeface="Lucida Sans Unicode" panose="020B0602030504020204" pitchFamily="34" charset="0"/>
              </a:rPr>
              <a:t>Look for a pattern, trend, or comparison in the graph or table </a:t>
            </a:r>
          </a:p>
        </p:txBody>
      </p:sp>
      <p:pic>
        <p:nvPicPr>
          <p:cNvPr id="16389" name="Picture 21" descr="Circle Graph or Pie Graph">
            <a:extLst>
              <a:ext uri="{FF2B5EF4-FFF2-40B4-BE49-F238E27FC236}">
                <a16:creationId xmlns:a16="http://schemas.microsoft.com/office/drawing/2014/main" id="{8FE45C66-2ACF-455D-9B8B-D22D8DCB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124200"/>
            <a:ext cx="37846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3" descr="Bar Graph">
            <a:extLst>
              <a:ext uri="{FF2B5EF4-FFF2-40B4-BE49-F238E27FC236}">
                <a16:creationId xmlns:a16="http://schemas.microsoft.com/office/drawing/2014/main" id="{2F17B204-B736-4508-9973-85FDC09F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4114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1B94422-2A4D-4850-ADFE-8EE38A662079}"/>
              </a:ext>
            </a:extLst>
          </p:cNvPr>
          <p:cNvSpPr/>
          <p:nvPr/>
        </p:nvSpPr>
        <p:spPr>
          <a:xfrm>
            <a:off x="2514600" y="838200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AEB81F-4609-418A-9BF6-037306A68CF9}"/>
              </a:ext>
            </a:extLst>
          </p:cNvPr>
          <p:cNvSpPr/>
          <p:nvPr/>
        </p:nvSpPr>
        <p:spPr>
          <a:xfrm>
            <a:off x="3505200" y="762000"/>
            <a:ext cx="1066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35A441-E352-4314-9888-2307924D0058}"/>
              </a:ext>
            </a:extLst>
          </p:cNvPr>
          <p:cNvSpPr/>
          <p:nvPr/>
        </p:nvSpPr>
        <p:spPr>
          <a:xfrm>
            <a:off x="2438400" y="1600200"/>
            <a:ext cx="3657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A11AB5-E3D0-492B-B5DE-CE67BEA4F3DF}"/>
              </a:ext>
            </a:extLst>
          </p:cNvPr>
          <p:cNvSpPr/>
          <p:nvPr/>
        </p:nvSpPr>
        <p:spPr>
          <a:xfrm flipV="1">
            <a:off x="2743200" y="1981200"/>
            <a:ext cx="480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 animBg="1"/>
      <p:bldP spid="8" grpId="0" animBg="1"/>
      <p:bldP spid="9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6">
            <a:extLst>
              <a:ext uri="{FF2B5EF4-FFF2-40B4-BE49-F238E27FC236}">
                <a16:creationId xmlns:a16="http://schemas.microsoft.com/office/drawing/2014/main" id="{918FE92C-087D-4E87-9CDB-279553EA0E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55626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Test Taking  Strategy  # 12</a:t>
            </a:r>
          </a:p>
        </p:txBody>
      </p:sp>
      <p:sp>
        <p:nvSpPr>
          <p:cNvPr id="29703" name="WordArt 7">
            <a:extLst>
              <a:ext uri="{FF2B5EF4-FFF2-40B4-BE49-F238E27FC236}">
                <a16:creationId xmlns:a16="http://schemas.microsoft.com/office/drawing/2014/main" id="{9ED1DEAB-54CB-453C-813A-EC8FC42512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6096000"/>
            <a:ext cx="6934200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 Questions with maps</a:t>
            </a:r>
          </a:p>
        </p:txBody>
      </p:sp>
      <p:sp>
        <p:nvSpPr>
          <p:cNvPr id="29708" name="AutoShape 12">
            <a:extLst>
              <a:ext uri="{FF2B5EF4-FFF2-40B4-BE49-F238E27FC236}">
                <a16:creationId xmlns:a16="http://schemas.microsoft.com/office/drawing/2014/main" id="{58E27435-2CF7-48C5-B415-37A914A3E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838200"/>
            <a:ext cx="5486400" cy="2286000"/>
          </a:xfrm>
          <a:prstGeom prst="wedgeRoundRectCallout">
            <a:avLst>
              <a:gd name="adj1" fmla="val -82903"/>
              <a:gd name="adj2" fmla="val -2677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>
                <a:latin typeface="Rockwell" panose="02060603020205020403" pitchFamily="18" charset="0"/>
              </a:rPr>
              <a:t>Read the </a:t>
            </a:r>
            <a:r>
              <a:rPr lang="en-US" altLang="en-US" u="sng">
                <a:latin typeface="Rockwell" panose="02060603020205020403" pitchFamily="18" charset="0"/>
              </a:rPr>
              <a:t>title of the map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latin typeface="Rockwell" panose="02060603020205020403" pitchFamily="18" charset="0"/>
              </a:rPr>
              <a:t>Check the map </a:t>
            </a:r>
            <a:r>
              <a:rPr lang="en-US" altLang="en-US" u="sng">
                <a:latin typeface="Rockwell" panose="02060603020205020403" pitchFamily="18" charset="0"/>
              </a:rPr>
              <a:t>key</a:t>
            </a:r>
            <a:r>
              <a:rPr lang="en-US" altLang="en-US">
                <a:latin typeface="Rockwell" panose="02060603020205020403" pitchFamily="18" charset="0"/>
              </a:rPr>
              <a:t>( legend)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latin typeface="Rockwell" panose="02060603020205020403" pitchFamily="18" charset="0"/>
              </a:rPr>
              <a:t>Look at the map </a:t>
            </a:r>
            <a:r>
              <a:rPr lang="en-US" altLang="en-US" u="sng">
                <a:latin typeface="Rockwell" panose="02060603020205020403" pitchFamily="18" charset="0"/>
              </a:rPr>
              <a:t>scale </a:t>
            </a:r>
            <a:r>
              <a:rPr lang="en-US" altLang="en-US">
                <a:latin typeface="Rockwell" panose="02060603020205020403" pitchFamily="18" charset="0"/>
              </a:rPr>
              <a:t>(if you </a:t>
            </a:r>
          </a:p>
          <a:p>
            <a:pPr eaLnBrk="1" hangingPunct="1"/>
            <a:r>
              <a:rPr lang="en-US" altLang="en-US">
                <a:latin typeface="Rockwell" panose="02060603020205020403" pitchFamily="18" charset="0"/>
              </a:rPr>
              <a:t>	need to find a distance)</a:t>
            </a:r>
          </a:p>
          <a:p>
            <a:pPr eaLnBrk="1" hangingPunct="1"/>
            <a:r>
              <a:rPr lang="en-US" altLang="en-US">
                <a:latin typeface="Rockwell" panose="02060603020205020403" pitchFamily="18" charset="0"/>
              </a:rPr>
              <a:t>4. 	Re-read the question again</a:t>
            </a:r>
          </a:p>
        </p:txBody>
      </p:sp>
      <p:pic>
        <p:nvPicPr>
          <p:cNvPr id="29711" name="Picture 15" descr="http://rds.yahoo.com/_ylt=A0S020oHknFJKzIA18yjzbkF/SIG=13ka6at2m/EXP=1232266119/**http%3A/www.askasia.org/images/teachers/media/61.gif%3FPHPSESSID=9489b882499ff7397f8f3c3aec91deea">
            <a:extLst>
              <a:ext uri="{FF2B5EF4-FFF2-40B4-BE49-F238E27FC236}">
                <a16:creationId xmlns:a16="http://schemas.microsoft.com/office/drawing/2014/main" id="{496574BF-A330-42E1-B8CB-5DDBBF14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39274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5368DA-3CCA-422D-AB2E-C926A0EA38E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1295400" y="1371600"/>
            <a:ext cx="3962400" cy="1981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6C6B9C-BA12-4107-AEF7-A3B4AC0BE014}"/>
              </a:ext>
            </a:extLst>
          </p:cNvPr>
          <p:cNvCxnSpPr>
            <a:cxnSpLocks noChangeShapeType="1"/>
            <a:stCxn id="19" idx="3"/>
          </p:cNvCxnSpPr>
          <p:nvPr/>
        </p:nvCxnSpPr>
        <p:spPr bwMode="auto">
          <a:xfrm rot="5400000">
            <a:off x="3490913" y="2428875"/>
            <a:ext cx="3452812" cy="205263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62C927-F04B-415A-961E-435FD8AC71B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29000" y="2971800"/>
            <a:ext cx="3733800" cy="2209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736BF29E-56EF-43D8-A850-F88F196E6323}"/>
              </a:ext>
            </a:extLst>
          </p:cNvPr>
          <p:cNvSpPr/>
          <p:nvPr/>
        </p:nvSpPr>
        <p:spPr>
          <a:xfrm>
            <a:off x="5181600" y="9906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99474D-B616-4B11-8C33-9E5ABCC90AEC}"/>
              </a:ext>
            </a:extLst>
          </p:cNvPr>
          <p:cNvSpPr/>
          <p:nvPr/>
        </p:nvSpPr>
        <p:spPr>
          <a:xfrm>
            <a:off x="6154738" y="1338263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F759EF-4943-43CE-A621-91341FB50DA8}"/>
              </a:ext>
            </a:extLst>
          </p:cNvPr>
          <p:cNvSpPr/>
          <p:nvPr/>
        </p:nvSpPr>
        <p:spPr>
          <a:xfrm>
            <a:off x="6172200" y="17526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1B310DF-CF70-4784-89F4-4DF3E6581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altLang="en-US" sz="720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60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Other Math Tips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0AB2F80-52E1-41CB-B9B1-9DCF87A7C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24863" cy="55372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Use Scratch Paper.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b="1" dirty="0"/>
              <a:t>Double Check To Make Sure You've</a:t>
            </a:r>
            <a:r>
              <a:rPr lang="en-US" dirty="0"/>
              <a:t> </a:t>
            </a:r>
            <a:r>
              <a:rPr lang="en-US" b="1" dirty="0"/>
              <a:t>copied the problem correctly.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b="1" u="sng" dirty="0"/>
              <a:t>Line Up Place Values (thousands, hundreds, tens, ones) Neatly To Avoid Careless Mistakes.</a:t>
            </a:r>
          </a:p>
          <a:p>
            <a:pPr>
              <a:defRPr/>
            </a:pPr>
            <a:endParaRPr lang="en-US" sz="2800" b="1" u="sng" dirty="0"/>
          </a:p>
          <a:p>
            <a:pPr>
              <a:defRPr/>
            </a:pPr>
            <a:r>
              <a:rPr lang="en-US" b="1" dirty="0"/>
              <a:t>Pace Yourself. </a:t>
            </a:r>
          </a:p>
          <a:p>
            <a:pPr marL="0" indent="0">
              <a:buFontTx/>
              <a:buNone/>
              <a:defRPr/>
            </a:pPr>
            <a:r>
              <a:rPr lang="en-US" b="1" dirty="0"/>
              <a:t>MOVE ON AND</a:t>
            </a:r>
          </a:p>
          <a:p>
            <a:pPr marL="0" indent="0">
              <a:buFontTx/>
              <a:buNone/>
              <a:defRPr/>
            </a:pPr>
            <a:r>
              <a:rPr lang="en-US" b="1" dirty="0"/>
              <a:t>GO BACK!</a:t>
            </a:r>
            <a:endParaRPr lang="en-US" dirty="0"/>
          </a:p>
        </p:txBody>
      </p:sp>
      <p:pic>
        <p:nvPicPr>
          <p:cNvPr id="58372" name="Picture 4" descr="Picture 4">
            <a:extLst>
              <a:ext uri="{FF2B5EF4-FFF2-40B4-BE49-F238E27FC236}">
                <a16:creationId xmlns:a16="http://schemas.microsoft.com/office/drawing/2014/main" id="{4C79456B-BD61-4E85-A6F0-2528B3DB0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WordArt 5">
            <a:extLst>
              <a:ext uri="{FF2B5EF4-FFF2-40B4-BE49-F238E27FC236}">
                <a16:creationId xmlns:a16="http://schemas.microsoft.com/office/drawing/2014/main" id="{80C8888F-2D4F-4E1E-B7B8-00C17E2F32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55626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Test Taking  Strategy  # 13</a:t>
            </a:r>
          </a:p>
        </p:txBody>
      </p:sp>
      <p:sp>
        <p:nvSpPr>
          <p:cNvPr id="33798" name="WordArt 6">
            <a:extLst>
              <a:ext uri="{FF2B5EF4-FFF2-40B4-BE49-F238E27FC236}">
                <a16:creationId xmlns:a16="http://schemas.microsoft.com/office/drawing/2014/main" id="{0459C1CD-F826-47D9-9D5A-28F8E5469E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5943600"/>
            <a:ext cx="6934200" cy="733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Reading a story  </a:t>
            </a:r>
          </a:p>
        </p:txBody>
      </p:sp>
      <p:pic>
        <p:nvPicPr>
          <p:cNvPr id="33800" name="Picture 8" descr="devil_reading">
            <a:extLst>
              <a:ext uri="{FF2B5EF4-FFF2-40B4-BE49-F238E27FC236}">
                <a16:creationId xmlns:a16="http://schemas.microsoft.com/office/drawing/2014/main" id="{443561C0-A28B-4664-A7A2-8DAB99D22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2133600"/>
            <a:ext cx="2411412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AutoShape 9">
            <a:extLst>
              <a:ext uri="{FF2B5EF4-FFF2-40B4-BE49-F238E27FC236}">
                <a16:creationId xmlns:a16="http://schemas.microsoft.com/office/drawing/2014/main" id="{E3571CE1-1185-4CF4-8CF6-52423D9E6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6019800" cy="4572000"/>
          </a:xfrm>
          <a:prstGeom prst="wedgeRoundRectCallout">
            <a:avLst>
              <a:gd name="adj1" fmla="val 70440"/>
              <a:gd name="adj2" fmla="val -6389"/>
              <a:gd name="adj3" fmla="val 16667"/>
            </a:avLst>
          </a:prstGeom>
          <a:solidFill>
            <a:srgbClr val="800000"/>
          </a:solidFill>
          <a:ln w="539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>
                <a:solidFill>
                  <a:schemeClr val="bg1"/>
                </a:solidFill>
                <a:latin typeface="Lucida Console" panose="020B0609040504020204" pitchFamily="49" charset="0"/>
              </a:rPr>
              <a:t>Answers about </a:t>
            </a:r>
            <a:r>
              <a:rPr lang="en-US" altLang="en-US" u="sng">
                <a:solidFill>
                  <a:schemeClr val="bg1"/>
                </a:solidFill>
                <a:latin typeface="Lucida Console" panose="020B0609040504020204" pitchFamily="49" charset="0"/>
              </a:rPr>
              <a:t>where</a:t>
            </a:r>
            <a:r>
              <a:rPr lang="en-US" altLang="en-US">
                <a:solidFill>
                  <a:schemeClr val="bg1"/>
                </a:solidFill>
                <a:latin typeface="Lucida Console" panose="020B0609040504020204" pitchFamily="49" charset="0"/>
              </a:rPr>
              <a:t> and </a:t>
            </a:r>
            <a:r>
              <a:rPr lang="en-US" altLang="en-US" u="sng">
                <a:solidFill>
                  <a:schemeClr val="bg1"/>
                </a:solidFill>
                <a:latin typeface="Lucida Console" panose="020B0609040504020204" pitchFamily="49" charset="0"/>
              </a:rPr>
              <a:t>when</a:t>
            </a:r>
            <a:r>
              <a:rPr lang="en-US" altLang="en-US">
                <a:solidFill>
                  <a:schemeClr val="bg1"/>
                </a:solidFill>
                <a:latin typeface="Lucida Console" panose="020B0609040504020204" pitchFamily="49" charset="0"/>
              </a:rPr>
              <a:t> the story takes place are found at the </a:t>
            </a:r>
            <a:r>
              <a:rPr lang="en-US" altLang="en-US" u="sng">
                <a:solidFill>
                  <a:schemeClr val="bg1"/>
                </a:solidFill>
                <a:latin typeface="Lucida Console" panose="020B0609040504020204" pitchFamily="49" charset="0"/>
              </a:rPr>
              <a:t>beginning.</a:t>
            </a:r>
            <a:r>
              <a:rPr lang="en-US" altLang="en-US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chemeClr val="bg1"/>
                </a:solidFill>
                <a:latin typeface="Lucida Console" panose="020B0609040504020204" pitchFamily="49" charset="0"/>
              </a:rPr>
              <a:t>Answers about a </a:t>
            </a:r>
            <a:r>
              <a:rPr lang="en-US" altLang="en-US" u="sng">
                <a:solidFill>
                  <a:schemeClr val="bg1"/>
                </a:solidFill>
                <a:latin typeface="Lucida Console" panose="020B0609040504020204" pitchFamily="49" charset="0"/>
              </a:rPr>
              <a:t>problem</a:t>
            </a:r>
            <a:r>
              <a:rPr lang="en-US" altLang="en-US">
                <a:solidFill>
                  <a:schemeClr val="bg1"/>
                </a:solidFill>
                <a:latin typeface="Lucida Console" panose="020B0609040504020204" pitchFamily="49" charset="0"/>
              </a:rPr>
              <a:t> of the story are usually found in the </a:t>
            </a:r>
            <a:r>
              <a:rPr lang="en-US" altLang="en-US" u="sng">
                <a:solidFill>
                  <a:schemeClr val="bg1"/>
                </a:solidFill>
                <a:latin typeface="Lucida Console" panose="020B0609040504020204" pitchFamily="49" charset="0"/>
              </a:rPr>
              <a:t>middle.</a:t>
            </a:r>
          </a:p>
          <a:p>
            <a:pPr eaLnBrk="1" hangingPunct="1"/>
            <a:endParaRPr lang="en-US" altLang="en-US" u="sng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chemeClr val="bg1"/>
                </a:solidFill>
                <a:latin typeface="Lucida Console" panose="020B0609040504020204" pitchFamily="49" charset="0"/>
              </a:rPr>
              <a:t>Answers about how the </a:t>
            </a:r>
            <a:r>
              <a:rPr lang="en-US" altLang="en-US" u="sng">
                <a:solidFill>
                  <a:schemeClr val="bg1"/>
                </a:solidFill>
                <a:latin typeface="Lucida Console" panose="020B0609040504020204" pitchFamily="49" charset="0"/>
              </a:rPr>
              <a:t>problem was resolved</a:t>
            </a:r>
            <a:r>
              <a:rPr lang="en-US" altLang="en-US">
                <a:solidFill>
                  <a:schemeClr val="bg1"/>
                </a:solidFill>
                <a:latin typeface="Lucida Console" panose="020B0609040504020204" pitchFamily="49" charset="0"/>
              </a:rPr>
              <a:t> are usually found at the </a:t>
            </a:r>
            <a:r>
              <a:rPr lang="en-US" altLang="en-US" u="sng">
                <a:solidFill>
                  <a:schemeClr val="bg1"/>
                </a:solidFill>
                <a:latin typeface="Lucida Console" panose="020B0609040504020204" pitchFamily="49" charset="0"/>
              </a:rPr>
              <a:t>end.</a:t>
            </a:r>
          </a:p>
          <a:p>
            <a:pPr eaLnBrk="1" hangingPunct="1">
              <a:buFontTx/>
              <a:buChar char="•"/>
            </a:pPr>
            <a:endParaRPr lang="en-US" altLang="en-US" sz="220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eaLnBrk="1" hangingPunct="1">
              <a:buFontTx/>
              <a:buChar char="•"/>
            </a:pPr>
            <a:endParaRPr lang="en-US" altLang="en-US" sz="200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38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3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3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3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3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3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3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>
            <a:extLst>
              <a:ext uri="{FF2B5EF4-FFF2-40B4-BE49-F238E27FC236}">
                <a16:creationId xmlns:a16="http://schemas.microsoft.com/office/drawing/2014/main" id="{BB5F16F7-594D-4C9A-9BF2-E3E9335CE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00188"/>
            <a:ext cx="8424863" cy="538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		</a:t>
            </a:r>
            <a:endParaRPr lang="en-US" altLang="en-US" sz="3600" b="1">
              <a:latin typeface="Wingdings" panose="05000000000000000000" pitchFamily="2" charset="2"/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3600" b="1">
                <a:latin typeface="Wingdings" panose="05000000000000000000" pitchFamily="2" charset="2"/>
                <a:ea typeface="ＭＳ Ｐゴシック" panose="020B0600070205080204" pitchFamily="34" charset="-128"/>
                <a:sym typeface="Wingdings" panose="05000000000000000000" pitchFamily="2" charset="2"/>
              </a:rPr>
              <a:t>		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3600" b="1">
                <a:ea typeface="ＭＳ Ｐゴシック" panose="020B0600070205080204" pitchFamily="34" charset="-128"/>
                <a:sym typeface="Wingdings" panose="05000000000000000000" pitchFamily="2" charset="2"/>
              </a:rPr>
              <a:t>	</a:t>
            </a:r>
            <a:r>
              <a:rPr lang="en-US" altLang="en-US" sz="3600" b="1" i="1">
                <a:solidFill>
                  <a:srgbClr val="FF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READ THE QUESTIONS FIRST </a:t>
            </a:r>
            <a:r>
              <a:rPr lang="en-US" altLang="en-US" sz="3600" b="1" i="1">
                <a:ea typeface="ＭＳ Ｐゴシック" panose="020B0600070205080204" pitchFamily="34" charset="-128"/>
              </a:rPr>
              <a:t>to determine what you are looking for as you read the selection.</a:t>
            </a:r>
            <a:endParaRPr lang="en-US" altLang="en-US" sz="3600" i="1">
              <a:ea typeface="ＭＳ Ｐゴシック" panose="020B0600070205080204" pitchFamily="34" charset="-128"/>
            </a:endParaRP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b="1">
              <a:ea typeface="ＭＳ Ｐゴシック" panose="020B0600070205080204" pitchFamily="34" charset="-128"/>
            </a:endParaRPr>
          </a:p>
        </p:txBody>
      </p:sp>
      <p:sp>
        <p:nvSpPr>
          <p:cNvPr id="62467" name="Title 1">
            <a:extLst>
              <a:ext uri="{FF2B5EF4-FFF2-40B4-BE49-F238E27FC236}">
                <a16:creationId xmlns:a16="http://schemas.microsoft.com/office/drawing/2014/main" id="{1FE6A52C-7136-4614-BFBD-17403A79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When Reading a Passage Remember To:</a:t>
            </a:r>
          </a:p>
        </p:txBody>
      </p:sp>
      <p:pic>
        <p:nvPicPr>
          <p:cNvPr id="62468" name="Picture 2" descr="?.jpg">
            <a:extLst>
              <a:ext uri="{FF2B5EF4-FFF2-40B4-BE49-F238E27FC236}">
                <a16:creationId xmlns:a16="http://schemas.microsoft.com/office/drawing/2014/main" id="{67C7732A-0F4B-43C9-8BE4-876C808B0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19588"/>
            <a:ext cx="397510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WordArt 5">
            <a:extLst>
              <a:ext uri="{FF2B5EF4-FFF2-40B4-BE49-F238E27FC236}">
                <a16:creationId xmlns:a16="http://schemas.microsoft.com/office/drawing/2014/main" id="{4D7D99ED-CB88-4015-B662-D6DB28A80B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55626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Test Taking  Strategy  # 14</a:t>
            </a:r>
          </a:p>
        </p:txBody>
      </p:sp>
      <p:sp>
        <p:nvSpPr>
          <p:cNvPr id="34822" name="WordArt 6">
            <a:extLst>
              <a:ext uri="{FF2B5EF4-FFF2-40B4-BE49-F238E27FC236}">
                <a16:creationId xmlns:a16="http://schemas.microsoft.com/office/drawing/2014/main" id="{17906935-845C-4C28-B1E1-9C2C56731E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5943600"/>
            <a:ext cx="7010400" cy="733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Finding the BIG IDEA </a:t>
            </a:r>
          </a:p>
        </p:txBody>
      </p:sp>
      <p:sp>
        <p:nvSpPr>
          <p:cNvPr id="34825" name="AutoShape 9">
            <a:extLst>
              <a:ext uri="{FF2B5EF4-FFF2-40B4-BE49-F238E27FC236}">
                <a16:creationId xmlns:a16="http://schemas.microsoft.com/office/drawing/2014/main" id="{B239594B-AEE5-43AB-8F55-978E70447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3429000" cy="1752600"/>
          </a:xfrm>
          <a:prstGeom prst="wedgeEllipseCallout">
            <a:avLst>
              <a:gd name="adj1" fmla="val -23704"/>
              <a:gd name="adj2" fmla="val 170292"/>
            </a:avLst>
          </a:prstGeom>
          <a:solidFill>
            <a:srgbClr val="99FF99"/>
          </a:solidFill>
          <a:ln w="412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What</a:t>
            </a:r>
            <a:r>
              <a:rPr lang="ja-JP" altLang="en-US"/>
              <a:t>’</a:t>
            </a:r>
            <a:r>
              <a:rPr lang="en-US" altLang="ja-JP"/>
              <a:t>s the Big Idea?  </a:t>
            </a:r>
            <a:endParaRPr lang="en-US" altLang="en-US"/>
          </a:p>
        </p:txBody>
      </p:sp>
      <p:sp>
        <p:nvSpPr>
          <p:cNvPr id="64516" name="Text Box 10">
            <a:extLst>
              <a:ext uri="{FF2B5EF4-FFF2-40B4-BE49-F238E27FC236}">
                <a16:creationId xmlns:a16="http://schemas.microsoft.com/office/drawing/2014/main" id="{FAE53423-D1E1-4B10-AB6C-601A9550E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2004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8966A3D4-B48F-4B50-8B02-71E5929A7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914400"/>
            <a:ext cx="4572000" cy="2246313"/>
          </a:xfrm>
          <a:prstGeom prst="rect">
            <a:avLst/>
          </a:prstGeom>
          <a:solidFill>
            <a:srgbClr val="FFCC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>
                <a:latin typeface="Eras Bold ITC" panose="020B0907030504020204" pitchFamily="34" charset="0"/>
              </a:rPr>
              <a:t>Events and characters that make up the story </a:t>
            </a:r>
          </a:p>
          <a:p>
            <a:pPr eaLnBrk="1" hangingPunct="1">
              <a:buFontTx/>
              <a:buChar char="•"/>
            </a:pPr>
            <a:r>
              <a:rPr lang="en-US" altLang="en-US" sz="2800">
                <a:latin typeface="Eras Bold ITC" panose="020B0907030504020204" pitchFamily="34" charset="0"/>
              </a:rPr>
              <a:t>The purpose of the story</a:t>
            </a:r>
          </a:p>
          <a:p>
            <a:pPr eaLnBrk="1" hangingPunct="1">
              <a:buFontTx/>
              <a:buChar char="•"/>
            </a:pPr>
            <a:r>
              <a:rPr lang="en-US" altLang="en-US" sz="2800">
                <a:latin typeface="Eras Bold ITC" panose="020B0907030504020204" pitchFamily="34" charset="0"/>
              </a:rPr>
              <a:t>The point the author is trying to make</a:t>
            </a:r>
            <a:r>
              <a:rPr lang="en-US" altLang="en-US" sz="2800">
                <a:latin typeface="Broadway" panose="04040905080B02020502" pitchFamily="82" charset="0"/>
              </a:rPr>
              <a:t> </a:t>
            </a:r>
          </a:p>
        </p:txBody>
      </p:sp>
      <p:sp>
        <p:nvSpPr>
          <p:cNvPr id="34830" name="AutoShape 14">
            <a:extLst>
              <a:ext uri="{FF2B5EF4-FFF2-40B4-BE49-F238E27FC236}">
                <a16:creationId xmlns:a16="http://schemas.microsoft.com/office/drawing/2014/main" id="{EAAED209-9F1C-4806-A949-340D75F8B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962400"/>
            <a:ext cx="4800600" cy="1981200"/>
          </a:xfrm>
          <a:prstGeom prst="wedgeEllipseCallout">
            <a:avLst>
              <a:gd name="adj1" fmla="val 68088"/>
              <a:gd name="adj2" fmla="val -17148"/>
            </a:avLst>
          </a:prstGeom>
          <a:solidFill>
            <a:srgbClr val="FFFF66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Arial Black" panose="020B0A04020102020204" pitchFamily="34" charset="0"/>
              </a:rPr>
              <a:t>Tip: Look for the Big idea in the first two paragraphs of the story!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34827" grpId="0" animBg="1"/>
      <p:bldP spid="348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C47CFCA9-7DCE-4B94-B032-43D9615B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5773C-E0A7-449C-A2F7-0490E8DB9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7772400" cy="495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>
                <a:solidFill>
                  <a:srgbClr val="800080"/>
                </a:solidFill>
                <a:ea typeface="+mn-ea"/>
                <a:cs typeface="+mn-cs"/>
              </a:rPr>
              <a:t>Read this outline of the article. </a:t>
            </a:r>
          </a:p>
          <a:p>
            <a:pPr marL="571500" indent="-571500">
              <a:buFontTx/>
              <a:buAutoNum type="romanUcPeriod"/>
              <a:defRPr/>
            </a:pPr>
            <a:r>
              <a:rPr lang="en-US" sz="2400" dirty="0">
                <a:ea typeface="+mn-ea"/>
                <a:cs typeface="+mn-cs"/>
              </a:rPr>
              <a:t>Introduction</a:t>
            </a:r>
          </a:p>
          <a:p>
            <a:pPr marL="571500" indent="-571500">
              <a:buFontTx/>
              <a:buAutoNum type="romanUcPeriod"/>
              <a:defRPr/>
            </a:pPr>
            <a:r>
              <a:rPr lang="en-US" sz="2400" dirty="0">
                <a:ea typeface="+mn-ea"/>
                <a:cs typeface="+mn-cs"/>
              </a:rPr>
              <a:t>Athenian Democracy</a:t>
            </a:r>
          </a:p>
          <a:p>
            <a:pPr marL="571500" indent="-571500">
              <a:buFontTx/>
              <a:buAutoNum type="romanUcPeriod"/>
              <a:defRPr/>
            </a:pPr>
            <a:r>
              <a:rPr lang="en-US" sz="2400" dirty="0">
                <a:ea typeface="+mn-ea"/>
                <a:cs typeface="+mn-cs"/>
              </a:rPr>
              <a:t>Representative Democracy</a:t>
            </a:r>
          </a:p>
          <a:p>
            <a:pPr marL="571500" indent="-571500">
              <a:buFontTx/>
              <a:buAutoNum type="romanUcPeriod"/>
              <a:defRPr/>
            </a:pPr>
            <a:r>
              <a:rPr lang="en-US" sz="2400" dirty="0">
                <a:ea typeface="+mn-ea"/>
                <a:cs typeface="+mn-cs"/>
              </a:rPr>
              <a:t>Conclusion </a:t>
            </a:r>
          </a:p>
          <a:p>
            <a:pPr marL="571500" indent="-571500">
              <a:buFontTx/>
              <a:buNone/>
              <a:defRPr/>
            </a:pPr>
            <a:r>
              <a:rPr lang="en-US" sz="2400" b="1" i="1" dirty="0">
                <a:solidFill>
                  <a:srgbClr val="800080"/>
                </a:solidFill>
                <a:ea typeface="+mn-ea"/>
                <a:cs typeface="+mn-cs"/>
              </a:rPr>
              <a:t>Which main idea belongs first under section III? </a:t>
            </a:r>
          </a:p>
          <a:p>
            <a:pPr marL="571500" indent="-571500">
              <a:buFontTx/>
              <a:buAutoNum type="alphaLcPeriod"/>
              <a:defRPr/>
            </a:pPr>
            <a:r>
              <a:rPr lang="en-US" sz="2400" dirty="0">
                <a:ea typeface="+mn-ea"/>
                <a:cs typeface="+mn-cs"/>
              </a:rPr>
              <a:t>Every citizen is a member of a government</a:t>
            </a:r>
          </a:p>
          <a:p>
            <a:pPr marL="571500" indent="-571500">
              <a:buFontTx/>
              <a:buAutoNum type="alphaLcPeriod"/>
              <a:defRPr/>
            </a:pPr>
            <a:r>
              <a:rPr lang="en-US" sz="2400" dirty="0">
                <a:ea typeface="+mn-ea"/>
                <a:cs typeface="+mn-cs"/>
              </a:rPr>
              <a:t>A presidential election  is like a town meeting</a:t>
            </a:r>
          </a:p>
          <a:p>
            <a:pPr marL="571500" indent="-571500">
              <a:buFontTx/>
              <a:buAutoNum type="alphaLcPeriod"/>
              <a:defRPr/>
            </a:pPr>
            <a:r>
              <a:rPr lang="en-US" sz="2400" dirty="0">
                <a:ea typeface="+mn-ea"/>
                <a:cs typeface="+mn-cs"/>
              </a:rPr>
              <a:t>Al Gore got about 500,000 more votes than George Bush did</a:t>
            </a:r>
          </a:p>
          <a:p>
            <a:pPr marL="571500" indent="-571500">
              <a:buFontTx/>
              <a:buAutoNum type="alphaLcPeriod"/>
              <a:defRPr/>
            </a:pPr>
            <a:r>
              <a:rPr lang="en-US" sz="2400" dirty="0">
                <a:ea typeface="+mn-ea"/>
                <a:cs typeface="+mn-cs"/>
              </a:rPr>
              <a:t>A few elected officials represent a very large population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BD142F-88C6-421B-BD71-E8871D801406}"/>
              </a:ext>
            </a:extLst>
          </p:cNvPr>
          <p:cNvSpPr/>
          <p:nvPr/>
        </p:nvSpPr>
        <p:spPr>
          <a:xfrm>
            <a:off x="609600" y="1295400"/>
            <a:ext cx="5334000" cy="1752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Royalty-Free (RF) Anatomy Clipart Illustration by by Toons4Biz - Stock Sample #9083">
            <a:hlinkClick r:id="rId3"/>
            <a:extLst>
              <a:ext uri="{FF2B5EF4-FFF2-40B4-BE49-F238E27FC236}">
                <a16:creationId xmlns:a16="http://schemas.microsoft.com/office/drawing/2014/main" id="{D6F3C8B7-BC7B-4240-833E-38A866A1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075"/>
            <a:ext cx="100171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7111BFCF-153D-4482-85CF-1AD64B5CA901}"/>
              </a:ext>
            </a:extLst>
          </p:cNvPr>
          <p:cNvSpPr/>
          <p:nvPr/>
        </p:nvSpPr>
        <p:spPr>
          <a:xfrm>
            <a:off x="4343400" y="5486400"/>
            <a:ext cx="4419600" cy="1371600"/>
          </a:xfrm>
          <a:prstGeom prst="cloudCallout">
            <a:avLst>
              <a:gd name="adj1" fmla="val -147736"/>
              <a:gd name="adj2" fmla="val 11020"/>
            </a:avLst>
          </a:prstGeom>
          <a:solidFill>
            <a:srgbClr val="99FFC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>
                <a:solidFill>
                  <a:srgbClr val="800080"/>
                </a:solidFill>
              </a:rPr>
              <a:t>Use all the strategies you have learned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E02415-A916-41E4-95D4-6EA537E2755D}"/>
              </a:ext>
            </a:extLst>
          </p:cNvPr>
          <p:cNvSpPr/>
          <p:nvPr/>
        </p:nvSpPr>
        <p:spPr>
          <a:xfrm>
            <a:off x="1143000" y="3505200"/>
            <a:ext cx="914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E41A8020-E1D4-4539-B05F-7B46FD6775A7}"/>
              </a:ext>
            </a:extLst>
          </p:cNvPr>
          <p:cNvSpPr/>
          <p:nvPr/>
        </p:nvSpPr>
        <p:spPr>
          <a:xfrm>
            <a:off x="609600" y="3581400"/>
            <a:ext cx="304800" cy="381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548ED17E-6731-45B7-BDD8-28EE385B2D24}"/>
              </a:ext>
            </a:extLst>
          </p:cNvPr>
          <p:cNvSpPr/>
          <p:nvPr/>
        </p:nvSpPr>
        <p:spPr>
          <a:xfrm>
            <a:off x="609600" y="4419600"/>
            <a:ext cx="304800" cy="381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A2F184E9-853B-424F-A3FA-6E55CF3FCE0D}"/>
              </a:ext>
            </a:extLst>
          </p:cNvPr>
          <p:cNvSpPr/>
          <p:nvPr/>
        </p:nvSpPr>
        <p:spPr>
          <a:xfrm>
            <a:off x="609600" y="3962400"/>
            <a:ext cx="304800" cy="381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E986A9-6BF5-4DC6-8126-6EE8011973DC}"/>
              </a:ext>
            </a:extLst>
          </p:cNvPr>
          <p:cNvSpPr/>
          <p:nvPr/>
        </p:nvSpPr>
        <p:spPr>
          <a:xfrm>
            <a:off x="1524000" y="5105400"/>
            <a:ext cx="533400" cy="6096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47E92D-A445-43C7-BEF7-B19FC8F656F1}"/>
              </a:ext>
            </a:extLst>
          </p:cNvPr>
          <p:cNvSpPr/>
          <p:nvPr/>
        </p:nvSpPr>
        <p:spPr>
          <a:xfrm>
            <a:off x="609600" y="5105400"/>
            <a:ext cx="533400" cy="6096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D390FD1-D17C-425A-9B8F-C0160F2A9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l"/>
            <a:b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b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KNOW THE MEANING </a:t>
            </a:r>
            <a:b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OF THESE 12 POWER WORDS</a:t>
            </a:r>
            <a:b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endParaRPr lang="en-US" altLang="en-US" sz="3600" b="1">
              <a:solidFill>
                <a:srgbClr val="0000FF"/>
              </a:solidFill>
              <a:latin typeface="Rockwell Extra Bold" panose="020609030405050204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4315AAAB-4190-4013-8E74-3271A7742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00188"/>
            <a:ext cx="8424863" cy="538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ea typeface="ＭＳ Ｐゴシック" panose="020B0600070205080204" pitchFamily="34" charset="-128"/>
              </a:rPr>
              <a:t>*Trace</a:t>
            </a:r>
            <a:r>
              <a:rPr lang="en-US" altLang="en-US" sz="3600" b="1">
                <a:ea typeface="ＭＳ Ｐゴシック" panose="020B0600070205080204" pitchFamily="34" charset="-128"/>
              </a:rPr>
              <a:t>-outline, list in steps, or follow the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 path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ea typeface="ＭＳ Ｐゴシック" panose="020B0600070205080204" pitchFamily="34" charset="-128"/>
              </a:rPr>
              <a:t>*Analyze</a:t>
            </a:r>
            <a:r>
              <a:rPr lang="en-US" altLang="en-US" sz="3600" b="1">
                <a:ea typeface="ＭＳ Ｐゴシック" panose="020B0600070205080204" pitchFamily="34" charset="-128"/>
              </a:rPr>
              <a:t>-break into parts, tell about the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parts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ea typeface="ＭＳ Ｐゴシック" panose="020B0600070205080204" pitchFamily="34" charset="-128"/>
              </a:rPr>
              <a:t>*Infer</a:t>
            </a:r>
            <a:r>
              <a:rPr lang="en-US" altLang="en-US" sz="3600" b="1">
                <a:ea typeface="ＭＳ Ｐゴシック" panose="020B0600070205080204" pitchFamily="34" charset="-128"/>
              </a:rPr>
              <a:t>-read between the lines, what is the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ea typeface="ＭＳ Ｐゴシック" panose="020B0600070205080204" pitchFamily="34" charset="-128"/>
                <a:sym typeface="Wingdings" panose="05000000000000000000" pitchFamily="2" charset="2"/>
              </a:rPr>
              <a:t>hidden meaning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ea typeface="ＭＳ Ｐゴシック" panose="020B0600070205080204" pitchFamily="34" charset="-128"/>
                <a:sym typeface="Wingdings" panose="05000000000000000000" pitchFamily="2" charset="2"/>
              </a:rPr>
              <a:t>*Evaluate</a:t>
            </a:r>
            <a:r>
              <a:rPr lang="en-US" altLang="en-US" sz="3600" b="1">
                <a:ea typeface="ＭＳ Ｐゴシック" panose="020B0600070205080204" pitchFamily="34" charset="-128"/>
                <a:sym typeface="Wingdings" panose="05000000000000000000" pitchFamily="2" charset="2"/>
              </a:rPr>
              <a:t>-judge it, tell the good and the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ea typeface="ＭＳ Ｐゴシック" panose="020B0600070205080204" pitchFamily="34" charset="-128"/>
                <a:sym typeface="Wingdings" panose="05000000000000000000" pitchFamily="2" charset="2"/>
              </a:rPr>
              <a:t>bad</a:t>
            </a:r>
            <a:endParaRPr lang="en-US" altLang="en-US" sz="3600" b="1">
              <a:latin typeface="Wingdings" panose="05000000000000000000" pitchFamily="2" charset="2"/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b="1">
              <a:latin typeface="Wingdings" panose="05000000000000000000" pitchFamily="2" charset="2"/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latin typeface="Wingdings" panose="05000000000000000000" pitchFamily="2" charset="2"/>
                <a:ea typeface="ＭＳ Ｐゴシック" panose="020B0600070205080204" pitchFamily="34" charset="-128"/>
                <a:sym typeface="Wingdings" panose="05000000000000000000" pitchFamily="2" charset="2"/>
              </a:rPr>
              <a:t>	</a:t>
            </a:r>
            <a:endParaRPr lang="en-US" altLang="en-US" sz="3600" b="1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3091646-3C77-4165-82DC-D53740EA6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l"/>
            <a:b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b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b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KNOW THE MEANING </a:t>
            </a:r>
            <a:b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OF THESE 12 POWER WORDS Continued</a:t>
            </a:r>
            <a:b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endParaRPr lang="en-US" altLang="en-US" sz="3600" b="1">
              <a:solidFill>
                <a:srgbClr val="0000FF"/>
              </a:solidFill>
              <a:latin typeface="Rockwell Extra Bold" panose="020609030405050204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6DE499F-9D06-4322-8109-4DBFF8BC1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00188"/>
            <a:ext cx="8424863" cy="538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b="1">
              <a:ea typeface="ＭＳ Ｐゴシック" panose="020B0600070205080204" pitchFamily="34" charset="-128"/>
            </a:endParaRP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ea typeface="ＭＳ Ｐゴシック" panose="020B0600070205080204" pitchFamily="34" charset="-128"/>
              </a:rPr>
              <a:t>*Formulate</a:t>
            </a:r>
            <a:r>
              <a:rPr lang="en-US" altLang="en-US" sz="3600" b="1">
                <a:ea typeface="ＭＳ Ｐゴシック" panose="020B0600070205080204" pitchFamily="34" charset="-128"/>
              </a:rPr>
              <a:t>-create, put together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ea typeface="ＭＳ Ｐゴシック" panose="020B0600070205080204" pitchFamily="34" charset="-128"/>
              </a:rPr>
              <a:t>*Describe</a:t>
            </a:r>
            <a:r>
              <a:rPr lang="en-US" altLang="en-US" sz="3600" b="1">
                <a:ea typeface="ＭＳ Ｐゴシック" panose="020B0600070205080204" pitchFamily="34" charset="-128"/>
              </a:rPr>
              <a:t>-tell about, paint a picture with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words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ea typeface="ＭＳ Ｐゴシック" panose="020B0600070205080204" pitchFamily="34" charset="-128"/>
              </a:rPr>
              <a:t>*Support</a:t>
            </a:r>
            <a:r>
              <a:rPr lang="en-US" altLang="en-US" sz="3600" b="1">
                <a:ea typeface="ＭＳ Ｐゴシック" panose="020B0600070205080204" pitchFamily="34" charset="-128"/>
              </a:rPr>
              <a:t>-back it up or prove it with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details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ea typeface="ＭＳ Ｐゴシック" panose="020B0600070205080204" pitchFamily="34" charset="-128"/>
                <a:sym typeface="Wingdings" panose="05000000000000000000" pitchFamily="2" charset="2"/>
              </a:rPr>
              <a:t>*Explain</a:t>
            </a:r>
            <a:r>
              <a:rPr lang="en-US" altLang="en-US" sz="3600" b="1">
                <a:ea typeface="ＭＳ Ｐゴシック" panose="020B0600070205080204" pitchFamily="34" charset="-128"/>
                <a:sym typeface="Wingdings" panose="05000000000000000000" pitchFamily="2" charset="2"/>
              </a:rPr>
              <a:t>-teach me or show me the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ea typeface="ＭＳ Ｐゴシック" panose="020B0600070205080204" pitchFamily="34" charset="-128"/>
                <a:sym typeface="Wingdings" panose="05000000000000000000" pitchFamily="2" charset="2"/>
              </a:rPr>
              <a:t>steps</a:t>
            </a:r>
            <a:endParaRPr lang="en-US" altLang="en-US" sz="3600" b="1">
              <a:latin typeface="Wingdings" panose="05000000000000000000" pitchFamily="2" charset="2"/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b="1">
              <a:latin typeface="Wingdings" panose="05000000000000000000" pitchFamily="2" charset="2"/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latin typeface="Wingdings" panose="05000000000000000000" pitchFamily="2" charset="2"/>
                <a:ea typeface="ＭＳ Ｐゴシック" panose="020B0600070205080204" pitchFamily="34" charset="-128"/>
                <a:sym typeface="Wingdings" panose="05000000000000000000" pitchFamily="2" charset="2"/>
              </a:rPr>
              <a:t>	</a:t>
            </a:r>
            <a:endParaRPr lang="en-US" altLang="en-US" sz="3600" b="1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F5B664D-5B01-4044-A85B-B857500C5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l"/>
            <a:b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b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b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KNOW THE MEANING </a:t>
            </a:r>
            <a:b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OF THESE 12 POWER WORDS Continued</a:t>
            </a:r>
            <a:b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endParaRPr lang="en-US" altLang="en-US" sz="3600" b="1">
              <a:solidFill>
                <a:srgbClr val="0000FF"/>
              </a:solidFill>
              <a:latin typeface="Rockwell Extra Bold" panose="020609030405050204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FD404A5-F0EB-4618-B327-60CB17291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00188"/>
            <a:ext cx="8424863" cy="538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b="1">
              <a:ea typeface="ＭＳ Ｐゴシック" panose="020B0600070205080204" pitchFamily="34" charset="-128"/>
            </a:endParaRP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ea typeface="ＭＳ Ｐゴシック" panose="020B0600070205080204" pitchFamily="34" charset="-128"/>
              </a:rPr>
              <a:t>*Summarize</a:t>
            </a:r>
            <a:r>
              <a:rPr lang="en-US" altLang="en-US" sz="3600" b="1">
                <a:ea typeface="ＭＳ Ｐゴシック" panose="020B0600070205080204" pitchFamily="34" charset="-128"/>
              </a:rPr>
              <a:t>-tell the main idea, tell the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beginning, middle, and end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*</a:t>
            </a:r>
            <a:r>
              <a:rPr lang="en-US" altLang="en-US" sz="3600" b="1" u="sng">
                <a:ea typeface="ＭＳ Ｐゴシック" panose="020B0600070205080204" pitchFamily="34" charset="-128"/>
              </a:rPr>
              <a:t>Compare</a:t>
            </a:r>
            <a:r>
              <a:rPr lang="en-US" altLang="en-US" sz="3600" b="1">
                <a:ea typeface="ＭＳ Ｐゴシック" panose="020B0600070205080204" pitchFamily="34" charset="-128"/>
              </a:rPr>
              <a:t>-tell the all the ways they are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ea typeface="ＭＳ Ｐゴシック" panose="020B0600070205080204" pitchFamily="34" charset="-128"/>
                <a:sym typeface="Wingdings" panose="05000000000000000000" pitchFamily="2" charset="2"/>
              </a:rPr>
              <a:t>the same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ea typeface="ＭＳ Ｐゴシック" panose="020B0600070205080204" pitchFamily="34" charset="-128"/>
                <a:sym typeface="Wingdings" panose="05000000000000000000" pitchFamily="2" charset="2"/>
              </a:rPr>
              <a:t>*Contrast</a:t>
            </a:r>
            <a:r>
              <a:rPr lang="en-US" altLang="en-US" sz="3600" b="1">
                <a:ea typeface="ＭＳ Ｐゴシック" panose="020B0600070205080204" pitchFamily="34" charset="-128"/>
                <a:sym typeface="Wingdings" panose="05000000000000000000" pitchFamily="2" charset="2"/>
              </a:rPr>
              <a:t>-tell all the ways that they are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ea typeface="ＭＳ Ｐゴシック" panose="020B0600070205080204" pitchFamily="34" charset="-128"/>
                <a:sym typeface="Wingdings" panose="05000000000000000000" pitchFamily="2" charset="2"/>
              </a:rPr>
              <a:t>different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ea typeface="ＭＳ Ｐゴシック" panose="020B0600070205080204" pitchFamily="34" charset="-128"/>
                <a:sym typeface="Wingdings" panose="05000000000000000000" pitchFamily="2" charset="2"/>
              </a:rPr>
              <a:t>*Predict</a:t>
            </a:r>
            <a:r>
              <a:rPr lang="en-US" altLang="en-US" sz="3600" b="1">
                <a:ea typeface="ＭＳ Ｐゴシック" panose="020B0600070205080204" pitchFamily="34" charset="-128"/>
                <a:sym typeface="Wingdings" panose="05000000000000000000" pitchFamily="2" charset="2"/>
              </a:rPr>
              <a:t>-What will happen next?</a:t>
            </a:r>
            <a:endParaRPr lang="en-US" altLang="en-US" sz="3600" b="1">
              <a:latin typeface="Wingdings" panose="05000000000000000000" pitchFamily="2" charset="2"/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latin typeface="Wingdings" panose="05000000000000000000" pitchFamily="2" charset="2"/>
                <a:ea typeface="ＭＳ Ｐゴシック" panose="020B0600070205080204" pitchFamily="34" charset="-128"/>
                <a:sym typeface="Wingdings" panose="05000000000000000000" pitchFamily="2" charset="2"/>
              </a:rPr>
              <a:t>	</a:t>
            </a:r>
            <a:endParaRPr lang="en-US" altLang="en-US" sz="3600" b="1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>
            <a:extLst>
              <a:ext uri="{FF2B5EF4-FFF2-40B4-BE49-F238E27FC236}">
                <a16:creationId xmlns:a16="http://schemas.microsoft.com/office/drawing/2014/main" id="{44B1812C-A13D-42C1-9C28-7A5EE7585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52400"/>
            <a:ext cx="4038600" cy="2971800"/>
          </a:xfrm>
          <a:prstGeom prst="cloudCallout">
            <a:avLst>
              <a:gd name="adj1" fmla="val -115250"/>
              <a:gd name="adj2" fmla="val 1127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b="1" u="sng">
                <a:latin typeface="Times New Roman" panose="02020603050405020304" pitchFamily="18" charset="0"/>
              </a:rPr>
              <a:t>Get plenty of rest the night before each testing day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Times New Roman" panose="02020603050405020304" pitchFamily="18" charset="0"/>
              </a:rPr>
              <a:t>You need 8-10 hours of sleep, so go to bed by 10pm.</a:t>
            </a:r>
          </a:p>
          <a:p>
            <a:pPr algn="ctr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id="{69419581-A114-46FB-AA54-0C7171ECB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95600"/>
            <a:ext cx="4495800" cy="3429000"/>
          </a:xfrm>
          <a:prstGeom prst="cloudCallout">
            <a:avLst>
              <a:gd name="adj1" fmla="val -105792"/>
              <a:gd name="adj2" fmla="val -7726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300" b="1" u="sng">
                <a:latin typeface="Times New Roman" panose="02020603050405020304" pitchFamily="18" charset="0"/>
              </a:rPr>
              <a:t>Eat a good nutritious breakfast the morning of each testing day</a:t>
            </a:r>
            <a:r>
              <a:rPr lang="en-US" altLang="en-US" sz="23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300">
                <a:latin typeface="Times New Roman" panose="02020603050405020304" pitchFamily="18" charset="0"/>
              </a:rPr>
              <a:t>(Milk w/cereal, eggs, fruits; no </a:t>
            </a:r>
            <a:r>
              <a:rPr lang="en-US" altLang="en-US" sz="2300" i="1">
                <a:latin typeface="Times New Roman" panose="02020603050405020304" pitchFamily="18" charset="0"/>
              </a:rPr>
              <a:t>Hot Cheetos </a:t>
            </a:r>
            <a:r>
              <a:rPr lang="en-US" altLang="en-US" sz="2300">
                <a:latin typeface="Times New Roman" panose="02020603050405020304" pitchFamily="18" charset="0"/>
              </a:rPr>
              <a:t>and candy.)</a:t>
            </a:r>
          </a:p>
          <a:p>
            <a:pPr algn="ctr" eaLnBrk="1" hangingPunct="1"/>
            <a:r>
              <a:rPr lang="en-US" altLang="en-US" sz="230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368" name="AutoShape 8">
            <a:extLst>
              <a:ext uri="{FF2B5EF4-FFF2-40B4-BE49-F238E27FC236}">
                <a16:creationId xmlns:a16="http://schemas.microsoft.com/office/drawing/2014/main" id="{DB3039DF-002E-48D9-A49A-D5D86A9D3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0"/>
            <a:ext cx="4953000" cy="3048000"/>
          </a:xfrm>
          <a:prstGeom prst="cloudCallout">
            <a:avLst>
              <a:gd name="adj1" fmla="val -26282"/>
              <a:gd name="adj2" fmla="val -5734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b="1" u="sng">
                <a:latin typeface="Times New Roman" panose="02020603050405020304" pitchFamily="18" charset="0"/>
              </a:rPr>
              <a:t>Avoid the morning rush</a:t>
            </a:r>
            <a:r>
              <a:rPr lang="en-US" altLang="en-US">
                <a:latin typeface="Times New Roman" panose="02020603050405020304" pitchFamily="18" charset="0"/>
              </a:rPr>
              <a:t>. Set out clothes the night before. Get to school a few minutes earlier than you usually do.</a:t>
            </a:r>
          </a:p>
        </p:txBody>
      </p:sp>
      <p:sp>
        <p:nvSpPr>
          <p:cNvPr id="19460" name="WordArt 9">
            <a:extLst>
              <a:ext uri="{FF2B5EF4-FFF2-40B4-BE49-F238E27FC236}">
                <a16:creationId xmlns:a16="http://schemas.microsoft.com/office/drawing/2014/main" id="{C19C99FE-73E3-4C1A-802A-E8DB882FAB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4648200" cy="609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Test Taking  Strategy  # 1– </a:t>
            </a:r>
          </a:p>
        </p:txBody>
      </p:sp>
      <p:sp>
        <p:nvSpPr>
          <p:cNvPr id="15370" name="WordArt 10">
            <a:extLst>
              <a:ext uri="{FF2B5EF4-FFF2-40B4-BE49-F238E27FC236}">
                <a16:creationId xmlns:a16="http://schemas.microsoft.com/office/drawing/2014/main" id="{436CF46A-72C3-47A9-B028-E504A4249D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838200"/>
            <a:ext cx="46005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Get ready before testing </a:t>
            </a:r>
          </a:p>
        </p:txBody>
      </p:sp>
      <p:pic>
        <p:nvPicPr>
          <p:cNvPr id="15372" name="Picture 12" descr="flamming-hot-cheetos-101446">
            <a:extLst>
              <a:ext uri="{FF2B5EF4-FFF2-40B4-BE49-F238E27FC236}">
                <a16:creationId xmlns:a16="http://schemas.microsoft.com/office/drawing/2014/main" id="{905B64A0-7F04-43D8-B1FF-E1C92F28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257800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Line 13">
            <a:extLst>
              <a:ext uri="{FF2B5EF4-FFF2-40B4-BE49-F238E27FC236}">
                <a16:creationId xmlns:a16="http://schemas.microsoft.com/office/drawing/2014/main" id="{32A526FC-D48D-465A-831F-44F8E8236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5029200"/>
            <a:ext cx="1447800" cy="1828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4">
            <a:extLst>
              <a:ext uri="{FF2B5EF4-FFF2-40B4-BE49-F238E27FC236}">
                <a16:creationId xmlns:a16="http://schemas.microsoft.com/office/drawing/2014/main" id="{CDB5052F-4839-4605-8D56-96FB27DDEB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8600" y="5029200"/>
            <a:ext cx="1295400" cy="1828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75" name="Picture 15" descr="DAY_12_Breakfast_100x110">
            <a:extLst>
              <a:ext uri="{FF2B5EF4-FFF2-40B4-BE49-F238E27FC236}">
                <a16:creationId xmlns:a16="http://schemas.microsoft.com/office/drawing/2014/main" id="{7D7696DB-5856-405F-B3AA-2EA01D0A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08125"/>
            <a:ext cx="20574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09CA0F25.WAV">
            <a:hlinkClick r:id="" action="ppaction://media"/>
            <a:extLst>
              <a:ext uri="{FF2B5EF4-FFF2-40B4-BE49-F238E27FC236}">
                <a16:creationId xmlns:a16="http://schemas.microsoft.com/office/drawing/2014/main" id="{27523CB7-A6C3-4665-ABC6-30760F6A2257}"/>
              </a:ext>
            </a:extLst>
          </p:cNvPr>
          <p:cNvPicPr>
            <a:picLocks noRot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53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>
            <a:extLst>
              <a:ext uri="{FF2B5EF4-FFF2-40B4-BE49-F238E27FC236}">
                <a16:creationId xmlns:a16="http://schemas.microsoft.com/office/drawing/2014/main" id="{DE2F5B0D-7867-4456-BF80-DE67710E9276}"/>
              </a:ext>
            </a:extLst>
          </p:cNvPr>
          <p:cNvSpPr/>
          <p:nvPr/>
        </p:nvSpPr>
        <p:spPr>
          <a:xfrm>
            <a:off x="533400" y="914400"/>
            <a:ext cx="8305800" cy="3127375"/>
          </a:xfrm>
          <a:prstGeom prst="cloudCallout">
            <a:avLst>
              <a:gd name="adj1" fmla="val -32017"/>
              <a:gd name="adj2" fmla="val 59251"/>
            </a:avLst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Don’t misbubble</a:t>
            </a:r>
          </a:p>
        </p:txBody>
      </p:sp>
      <p:sp>
        <p:nvSpPr>
          <p:cNvPr id="74754" name="TextBox 2">
            <a:extLst>
              <a:ext uri="{FF2B5EF4-FFF2-40B4-BE49-F238E27FC236}">
                <a16:creationId xmlns:a16="http://schemas.microsoft.com/office/drawing/2014/main" id="{6E6992EF-374B-463A-BC81-91D06960C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09800"/>
            <a:ext cx="65532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200">
              <a:solidFill>
                <a:srgbClr val="8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endParaRPr lang="en-US" altLang="en-US" sz="2200">
              <a:solidFill>
                <a:srgbClr val="8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endParaRPr lang="en-US" altLang="en-US" sz="2800">
              <a:solidFill>
                <a:srgbClr val="8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endParaRPr lang="en-US" altLang="en-US" sz="2200">
              <a:solidFill>
                <a:srgbClr val="8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altLang="en-US" sz="2200">
              <a:solidFill>
                <a:srgbClr val="8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r>
              <a:rPr lang="en-US" altLang="en-US" sz="2800">
                <a:solidFill>
                  <a:srgbClr val="8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en-US" altLang="en-US">
                <a:solidFill>
                  <a:srgbClr val="8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you reach a hard question and can</a:t>
            </a:r>
            <a:r>
              <a:rPr lang="ja-JP" altLang="en-US">
                <a:solidFill>
                  <a:srgbClr val="8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’</a:t>
            </a:r>
            <a:r>
              <a:rPr lang="en-US" altLang="ja-JP">
                <a:solidFill>
                  <a:srgbClr val="8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 make your educated guess, an easier one is just around the corner.  Write a light ? next to the question you are skipping and move on to the next question.</a:t>
            </a:r>
          </a:p>
          <a:p>
            <a:pPr eaLnBrk="1" hangingPunct="1"/>
            <a:endParaRPr lang="en-US" altLang="en-US" sz="2800">
              <a:solidFill>
                <a:srgbClr val="8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4755" name="WordArt 4">
            <a:extLst>
              <a:ext uri="{FF2B5EF4-FFF2-40B4-BE49-F238E27FC236}">
                <a16:creationId xmlns:a16="http://schemas.microsoft.com/office/drawing/2014/main" id="{1AD982F0-DA1A-4E58-BCB0-817FD0353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55626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Test Taking  Strategy  # 15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AF3C7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29A7EF9C-F14C-4648-9A43-63B42C61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How Do You Prevent Misbubbling?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29A7E-792E-4F3B-BED3-B0175D173DDA}"/>
              </a:ext>
            </a:extLst>
          </p:cNvPr>
          <p:cNvSpPr txBox="1"/>
          <p:nvPr/>
        </p:nvSpPr>
        <p:spPr>
          <a:xfrm>
            <a:off x="3810000" y="4343400"/>
            <a:ext cx="4800600" cy="2246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Georgia" pitchFamily="18" charset="0"/>
                <a:ea typeface="+mn-ea"/>
                <a:cs typeface="Arial" pitchFamily="34" charset="0"/>
              </a:rPr>
              <a:t>At the end of the test, go back to the questions with </a:t>
            </a:r>
            <a:r>
              <a:rPr lang="en-US" sz="4400" b="1" dirty="0">
                <a:solidFill>
                  <a:srgbClr val="FF0000"/>
                </a:solidFill>
                <a:latin typeface="Georgia" pitchFamily="18" charset="0"/>
                <a:ea typeface="+mn-ea"/>
                <a:cs typeface="Arial" pitchFamily="34" charset="0"/>
              </a:rPr>
              <a:t>?</a:t>
            </a:r>
            <a:r>
              <a:rPr lang="en-US" b="1" dirty="0">
                <a:latin typeface="Georgia" pitchFamily="18" charset="0"/>
                <a:ea typeface="+mn-ea"/>
                <a:cs typeface="Arial" pitchFamily="34" charset="0"/>
              </a:rPr>
              <a:t> next to them and see if you can try to answer it.  Please be sure to answer every question.</a:t>
            </a:r>
          </a:p>
        </p:txBody>
      </p:sp>
      <p:pic>
        <p:nvPicPr>
          <p:cNvPr id="76804" name="Picture 6" descr="misbubble drawing.bmp">
            <a:extLst>
              <a:ext uri="{FF2B5EF4-FFF2-40B4-BE49-F238E27FC236}">
                <a16:creationId xmlns:a16="http://schemas.microsoft.com/office/drawing/2014/main" id="{4B844644-02AB-4DE8-941C-53002F4F8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8101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CE7C055-242B-43A9-B534-8582736E6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altLang="en-US" sz="720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800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Final Tip Reminders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CC5929C-8986-4B14-80FE-75F35CB07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24863" cy="5537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Char char=""/>
            </a:pPr>
            <a:r>
              <a:rPr lang="en-US" altLang="en-US" sz="4000">
                <a:ea typeface="ＭＳ Ｐゴシック" panose="020B0600070205080204" pitchFamily="34" charset="-128"/>
              </a:rPr>
              <a:t>If the test requires you to read passages and then answer questions about what you read,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C00000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4000" b="1" u="sng">
                <a:solidFill>
                  <a:srgbClr val="FF0000"/>
                </a:solidFill>
                <a:ea typeface="ＭＳ Ｐゴシック" panose="020B0600070205080204" pitchFamily="34" charset="-128"/>
              </a:rPr>
              <a:t>Read the questions first.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Char char=""/>
            </a:pPr>
            <a:r>
              <a:rPr lang="en-US" altLang="en-US" sz="4000">
                <a:ea typeface="ＭＳ Ｐゴシック" panose="020B0600070205080204" pitchFamily="34" charset="-128"/>
              </a:rPr>
              <a:t>Line up place value correctly on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4000">
                <a:ea typeface="ＭＳ Ｐゴシック" panose="020B0600070205080204" pitchFamily="34" charset="-128"/>
              </a:rPr>
              <a:t> 	your scratch paper (thousands, hundreds, tens, ones).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Char char=""/>
            </a:pPr>
            <a:r>
              <a:rPr lang="en-US" altLang="en-US" sz="4000" b="1" u="sng">
                <a:solidFill>
                  <a:srgbClr val="FF0000"/>
                </a:solidFill>
                <a:ea typeface="ＭＳ Ｐゴシック" panose="020B0600070205080204" pitchFamily="34" charset="-128"/>
              </a:rPr>
              <a:t>Remember</a:t>
            </a:r>
            <a:r>
              <a:rPr lang="en-US" altLang="en-US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sz="4000">
                <a:solidFill>
                  <a:srgbClr val="FF0000"/>
                </a:solidFill>
                <a:ea typeface="ＭＳ Ｐゴシック" panose="020B0600070205080204" pitchFamily="34" charset="-128"/>
              </a:rPr>
              <a:t>  </a:t>
            </a:r>
            <a:r>
              <a:rPr lang="en-US" altLang="en-US" sz="4000">
                <a:ea typeface="ＭＳ Ｐゴシック" panose="020B0600070205080204" pitchFamily="34" charset="-128"/>
              </a:rPr>
              <a:t>Never leave any question on a test blank. </a:t>
            </a:r>
          </a:p>
        </p:txBody>
      </p:sp>
      <p:pic>
        <p:nvPicPr>
          <p:cNvPr id="78852" name="Picture 4" descr="Picture 4">
            <a:extLst>
              <a:ext uri="{FF2B5EF4-FFF2-40B4-BE49-F238E27FC236}">
                <a16:creationId xmlns:a16="http://schemas.microsoft.com/office/drawing/2014/main" id="{E61F80AF-3CDA-4E4D-BA9E-BDC37ED5B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81400"/>
            <a:ext cx="123666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https://www.raisingarizonakids.com/images/content/testtakingskills2.jpg">
            <a:extLst>
              <a:ext uri="{FF2B5EF4-FFF2-40B4-BE49-F238E27FC236}">
                <a16:creationId xmlns:a16="http://schemas.microsoft.com/office/drawing/2014/main" id="{FE3F2F3A-16A5-4811-B3E1-CF28F41F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20574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2">
            <a:extLst>
              <a:ext uri="{FF2B5EF4-FFF2-40B4-BE49-F238E27FC236}">
                <a16:creationId xmlns:a16="http://schemas.microsoft.com/office/drawing/2014/main" id="{9E28DAB7-54F7-4524-89AC-A4F2728CA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305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22228B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Fill in bubbles fully, write neatly, and erase stray marks.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8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you finish early, check to make sure you have answered </a:t>
            </a:r>
            <a:r>
              <a:rPr lang="en-US" altLang="en-US" sz="2800" b="1" u="sng">
                <a:solidFill>
                  <a:srgbClr val="8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 </a:t>
            </a:r>
            <a:r>
              <a:rPr lang="en-US" altLang="en-US" sz="2800">
                <a:solidFill>
                  <a:srgbClr val="8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questions.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Once you have finished, please remain quiet as others will still be working on the test.</a:t>
            </a:r>
          </a:p>
        </p:txBody>
      </p:sp>
      <p:pic>
        <p:nvPicPr>
          <p:cNvPr id="80900" name="Picture 2" descr="http://www.moundsviewschools.org/graphics/testbubbleweb.jpg">
            <a:extLst>
              <a:ext uri="{FF2B5EF4-FFF2-40B4-BE49-F238E27FC236}">
                <a16:creationId xmlns:a16="http://schemas.microsoft.com/office/drawing/2014/main" id="{7B5223B6-9D19-43AD-AB7D-252F0077C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0"/>
            <a:ext cx="16764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DB0AA1-226C-4282-8669-AA7635BF51AC}"/>
              </a:ext>
            </a:extLst>
          </p:cNvPr>
          <p:cNvCxnSpPr/>
          <p:nvPr/>
        </p:nvCxnSpPr>
        <p:spPr>
          <a:xfrm rot="10800000">
            <a:off x="1066800" y="4953000"/>
            <a:ext cx="1600200" cy="144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BC93F1-9DBD-42A0-B14B-2BD05201EB82}"/>
              </a:ext>
            </a:extLst>
          </p:cNvPr>
          <p:cNvCxnSpPr/>
          <p:nvPr/>
        </p:nvCxnSpPr>
        <p:spPr>
          <a:xfrm rot="10800000" flipV="1">
            <a:off x="990600" y="5029200"/>
            <a:ext cx="1600200" cy="15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3" name="Title 9">
            <a:extLst>
              <a:ext uri="{FF2B5EF4-FFF2-40B4-BE49-F238E27FC236}">
                <a16:creationId xmlns:a16="http://schemas.microsoft.com/office/drawing/2014/main" id="{6B94614C-DF5C-41AC-AF58-15657FCC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When You Are Done 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5">
            <a:extLst>
              <a:ext uri="{FF2B5EF4-FFF2-40B4-BE49-F238E27FC236}">
                <a16:creationId xmlns:a16="http://schemas.microsoft.com/office/drawing/2014/main" id="{7777AA0C-A7A4-4074-9325-44374115AF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6096000"/>
            <a:ext cx="6934200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Follow these tips to reduce your anxiety! </a:t>
            </a:r>
          </a:p>
        </p:txBody>
      </p:sp>
      <p:pic>
        <p:nvPicPr>
          <p:cNvPr id="82946" name="Picture 7" descr="scared-boy">
            <a:extLst>
              <a:ext uri="{FF2B5EF4-FFF2-40B4-BE49-F238E27FC236}">
                <a16:creationId xmlns:a16="http://schemas.microsoft.com/office/drawing/2014/main" id="{67B86BDD-11DE-4814-9D26-366E7742E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24733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0">
            <a:extLst>
              <a:ext uri="{FF2B5EF4-FFF2-40B4-BE49-F238E27FC236}">
                <a16:creationId xmlns:a16="http://schemas.microsoft.com/office/drawing/2014/main" id="{E9DCBF64-0A5F-45A2-A426-FBED1614C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28800"/>
            <a:ext cx="5943600" cy="4154488"/>
          </a:xfrm>
          <a:prstGeom prst="rect">
            <a:avLst/>
          </a:prstGeom>
          <a:solidFill>
            <a:srgbClr val="CCECFF"/>
          </a:solidFill>
          <a:ln w="635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Eras Bold ITC" panose="020B0907030504020204" pitchFamily="34" charset="0"/>
              </a:rPr>
              <a:t>Remember the strategies! They will help you to feel confident.</a:t>
            </a:r>
          </a:p>
          <a:p>
            <a:pPr eaLnBrk="1" hangingPunct="1">
              <a:buFontTx/>
              <a:buChar char="•"/>
            </a:pPr>
            <a:endParaRPr lang="en-US" altLang="en-US">
              <a:latin typeface="Eras Bold ITC" panose="020B0907030504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>
                <a:latin typeface="Eras Bold ITC" panose="020B0907030504020204" pitchFamily="34" charset="0"/>
              </a:rPr>
              <a:t>Think positively about doing your best!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Eras Bold ITC" panose="020B0907030504020204" pitchFamily="34" charset="0"/>
              </a:rPr>
              <a:t>Take a deep breath to relax.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Eras Bold ITC" panose="020B0907030504020204" pitchFamily="34" charset="0"/>
              </a:rPr>
              <a:t>Answer EVERY question.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Eras Bold ITC" panose="020B0907030504020204" pitchFamily="34" charset="0"/>
              </a:rPr>
              <a:t>Make intelligent educated guesses.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Eras Bold ITC" panose="020B0907030504020204" pitchFamily="34" charset="0"/>
              </a:rPr>
              <a:t>Think about one item at a time.</a:t>
            </a:r>
          </a:p>
          <a:p>
            <a:pPr eaLnBrk="1" hangingPunct="1">
              <a:buFontTx/>
              <a:buChar char="•"/>
            </a:pPr>
            <a:r>
              <a:rPr lang="en-US" altLang="en-US" b="1">
                <a:latin typeface="Eras Bold ITC" panose="020B0907030504020204" pitchFamily="34" charset="0"/>
              </a:rPr>
              <a:t>DO YOUR BEST! </a:t>
            </a:r>
          </a:p>
          <a:p>
            <a:pPr eaLnBrk="1" hangingPunct="1">
              <a:buFontTx/>
              <a:buChar char="•"/>
            </a:pPr>
            <a:endParaRPr lang="en-US" altLang="en-US">
              <a:latin typeface="Eras Bold ITC" panose="020B0907030504020204" pitchFamily="34" charset="0"/>
            </a:endParaRPr>
          </a:p>
          <a:p>
            <a:pPr eaLnBrk="1" hangingPunct="1"/>
            <a:endParaRPr lang="en-US" altLang="en-US">
              <a:latin typeface="Eras Bold ITC" panose="020B0907030504020204" pitchFamily="34" charset="0"/>
            </a:endParaRPr>
          </a:p>
        </p:txBody>
      </p:sp>
      <p:pic>
        <p:nvPicPr>
          <p:cNvPr id="20490" name="Picture 10" descr="http://www.cs.sunysb.edu/~mueller/teaching/its102/monsters_inc_pic_02.jpg">
            <a:extLst>
              <a:ext uri="{FF2B5EF4-FFF2-40B4-BE49-F238E27FC236}">
                <a16:creationId xmlns:a16="http://schemas.microsoft.com/office/drawing/2014/main" id="{55389528-E530-480B-9BBD-6F3C1FA1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ent Arrow 8">
            <a:extLst>
              <a:ext uri="{FF2B5EF4-FFF2-40B4-BE49-F238E27FC236}">
                <a16:creationId xmlns:a16="http://schemas.microsoft.com/office/drawing/2014/main" id="{CA61E7E4-4CD1-43BA-B5D5-5539F6FD1C98}"/>
              </a:ext>
            </a:extLst>
          </p:cNvPr>
          <p:cNvSpPr/>
          <p:nvPr/>
        </p:nvSpPr>
        <p:spPr>
          <a:xfrm>
            <a:off x="2362200" y="1295400"/>
            <a:ext cx="5257800" cy="1905000"/>
          </a:xfrm>
          <a:prstGeom prst="bentArrow">
            <a:avLst>
              <a:gd name="adj1" fmla="val 6122"/>
              <a:gd name="adj2" fmla="val 12937"/>
              <a:gd name="adj3" fmla="val 25000"/>
              <a:gd name="adj4" fmla="val 2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485" name="AutoShape 9">
            <a:extLst>
              <a:ext uri="{FF2B5EF4-FFF2-40B4-BE49-F238E27FC236}">
                <a16:creationId xmlns:a16="http://schemas.microsoft.com/office/drawing/2014/main" id="{7FECD5BF-AB5A-4370-A2CE-65A393F58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2743200" cy="2209800"/>
          </a:xfrm>
          <a:prstGeom prst="wedgeEllipseCallout">
            <a:avLst>
              <a:gd name="adj1" fmla="val -8264"/>
              <a:gd name="adj2" fmla="val 88148"/>
            </a:avLst>
          </a:prstGeom>
          <a:solidFill>
            <a:srgbClr val="FFCC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I am scared of the test monster</a:t>
            </a:r>
            <a:r>
              <a:rPr lang="en-US" altLang="en-US"/>
              <a:t>!!!!</a:t>
            </a:r>
          </a:p>
        </p:txBody>
      </p:sp>
      <p:pic>
        <p:nvPicPr>
          <p:cNvPr id="10" name="readyornot.mp3">
            <a:hlinkClick r:id="" action="ppaction://media"/>
            <a:extLst>
              <a:ext uri="{FF2B5EF4-FFF2-40B4-BE49-F238E27FC236}">
                <a16:creationId xmlns:a16="http://schemas.microsoft.com/office/drawing/2014/main" id="{EA3F581A-BF1A-4F6A-AA35-16AAE8B3DD5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2" name="WordArt 4">
            <a:extLst>
              <a:ext uri="{FF2B5EF4-FFF2-40B4-BE49-F238E27FC236}">
                <a16:creationId xmlns:a16="http://schemas.microsoft.com/office/drawing/2014/main" id="{581D5953-9ADE-460F-9AEE-FE774763AF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3152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99"/>
              </a:avLst>
            </a:prstTxWarp>
          </a:bodyPr>
          <a:lstStyle/>
          <a:p>
            <a:pPr algn="ctr"/>
            <a:r>
              <a:rPr lang="en-US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Remember…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0486" grpId="0" animBg="1"/>
      <p:bldP spid="2048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373184EB-30B4-46FB-A005-2C6FCBCA8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4925"/>
            <a:ext cx="9144000" cy="7391400"/>
          </a:xfrm>
        </p:spPr>
        <p:txBody>
          <a:bodyPr/>
          <a:lstStyle/>
          <a:p>
            <a:br>
              <a:rPr lang="en-US" altLang="en-US" sz="3600" b="1">
                <a:solidFill>
                  <a:schemeClr val="accent2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endParaRPr lang="en-US" altLang="en-US" sz="3600" b="1">
              <a:solidFill>
                <a:srgbClr val="FF0000"/>
              </a:solidFill>
              <a:latin typeface="Rockwell Extra Bold" panose="020609030405050204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027931F6-F303-4C56-BB36-9761C60E2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4800" y="4572000"/>
            <a:ext cx="5029200" cy="226853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2C52F-5501-44F7-BFEF-54DE3A07C9DA}"/>
              </a:ext>
            </a:extLst>
          </p:cNvPr>
          <p:cNvSpPr txBox="1"/>
          <p:nvPr/>
        </p:nvSpPr>
        <p:spPr>
          <a:xfrm>
            <a:off x="533400" y="533400"/>
            <a:ext cx="8610600" cy="7602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latin typeface="Rockwell Extra Bold"/>
                <a:ea typeface="ＭＳ Ｐゴシック" charset="0"/>
                <a:cs typeface="Rockwell Extra Bold"/>
              </a:rPr>
              <a:t>Reduce Your Test Anxiety With Practice</a:t>
            </a: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latin typeface="Rockwell Extra Bold"/>
              <a:ea typeface="ＭＳ Ｐゴシック" charset="0"/>
              <a:cs typeface="Rockwell Extra Bold"/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latin typeface="Rockwell Extra Bold"/>
              <a:ea typeface="ＭＳ Ｐゴシック" charset="0"/>
              <a:cs typeface="Rockwell Extra Bold"/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latin typeface="Rockwell Extra Bold"/>
              <a:ea typeface="ＭＳ Ｐゴシック" charset="0"/>
              <a:cs typeface="Rockwell Extra Bold"/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latin typeface="Rockwell Extra Bold"/>
              <a:ea typeface="ＭＳ Ｐゴシック" charset="0"/>
              <a:cs typeface="Rockwell Extra Bold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b="1" dirty="0">
                <a:solidFill>
                  <a:srgbClr val="0000FF"/>
                </a:solidFill>
                <a:latin typeface="Rockwell Extra Bold"/>
                <a:ea typeface="ＭＳ Ｐゴシック" charset="0"/>
                <a:cs typeface="Rockwell Extra Bold"/>
              </a:rPr>
              <a:t>Confidence comes from practice and becoming familiar with the format.</a:t>
            </a:r>
          </a:p>
          <a:p>
            <a:pPr>
              <a:defRPr/>
            </a:pPr>
            <a:endParaRPr lang="en-US" sz="2800" b="1" dirty="0">
              <a:solidFill>
                <a:srgbClr val="0000FF"/>
              </a:solidFill>
              <a:latin typeface="Rockwell Extra Bold"/>
              <a:ea typeface="ＭＳ Ｐゴシック" charset="0"/>
              <a:cs typeface="Rockwell Extra Bold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b="1" dirty="0" err="1">
                <a:solidFill>
                  <a:srgbClr val="0000FF"/>
                </a:solidFill>
                <a:latin typeface="Rockwell Extra Bold"/>
                <a:ea typeface="ＭＳ Ｐゴシック" charset="0"/>
                <a:cs typeface="Rockwell Extra Bold"/>
              </a:rPr>
              <a:t>USATestprep</a:t>
            </a:r>
            <a:r>
              <a:rPr lang="en-US" sz="2800" b="1" dirty="0">
                <a:solidFill>
                  <a:srgbClr val="0000FF"/>
                </a:solidFill>
                <a:latin typeface="Rockwell Extra Bold"/>
                <a:ea typeface="ＭＳ Ｐゴシック" charset="0"/>
                <a:cs typeface="Rockwell Extra Bold"/>
              </a:rPr>
              <a:t> will give you the practice you need to help you stay calm and do your best. </a:t>
            </a: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latin typeface="Rockwell Extra Bold"/>
              <a:ea typeface="ＭＳ Ｐゴシック" charset="0"/>
              <a:cs typeface="Rockwell Extra Bold"/>
            </a:endParaRPr>
          </a:p>
          <a:p>
            <a:pPr>
              <a:defRPr/>
            </a:pPr>
            <a:endParaRPr lang="en-US" sz="3200" b="1" dirty="0">
              <a:solidFill>
                <a:srgbClr val="0000FF"/>
              </a:solidFill>
              <a:latin typeface="Rockwell Extra Bold"/>
              <a:ea typeface="ＭＳ Ｐゴシック" charset="0"/>
              <a:cs typeface="Rockwell Extra Bold"/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latin typeface="Rockwell Extra Bold"/>
              <a:ea typeface="ＭＳ Ｐゴシック" charset="0"/>
              <a:cs typeface="Rockwell Extra Bold"/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latin typeface="Rockwell Extra Bold"/>
              <a:ea typeface="ＭＳ Ｐゴシック" charset="0"/>
              <a:cs typeface="Rockwell Extra Bold"/>
            </a:endParaRPr>
          </a:p>
        </p:txBody>
      </p:sp>
      <p:pic>
        <p:nvPicPr>
          <p:cNvPr id="84997" name="Picture 1" descr="dirkr5ri9.jpeg">
            <a:extLst>
              <a:ext uri="{FF2B5EF4-FFF2-40B4-BE49-F238E27FC236}">
                <a16:creationId xmlns:a16="http://schemas.microsoft.com/office/drawing/2014/main" id="{D2DB13B1-D2D6-445A-9328-C372E21B5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2" descr="smile.png">
            <a:extLst>
              <a:ext uri="{FF2B5EF4-FFF2-40B4-BE49-F238E27FC236}">
                <a16:creationId xmlns:a16="http://schemas.microsoft.com/office/drawing/2014/main" id="{F0FACCFB-0149-4736-B041-6BC291616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12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1FD6688E-C68B-4CDE-80DC-D89E363DB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533400"/>
            <a:ext cx="9129713" cy="4681538"/>
          </a:xfrm>
        </p:spPr>
        <p:txBody>
          <a:bodyPr/>
          <a:lstStyle/>
          <a:p>
            <a:br>
              <a:rPr lang="en-US" altLang="en-US" sz="3600" b="1">
                <a:solidFill>
                  <a:schemeClr val="accent2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By Using The Test Taking Strategies You Have Learned Today, and With Practice, You Can Improve Your Test Taking Skills and Test Scores. </a:t>
            </a:r>
            <a:b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r>
              <a:rPr lang="en-US" altLang="en-US" sz="3600" b="1">
                <a:solidFill>
                  <a:srgbClr val="FF0000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YOU CAN DO THIS!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3C4CA271-507E-43C7-BA6D-0A7966F82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4800" y="4572000"/>
            <a:ext cx="5029200" cy="226853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	</a:t>
            </a:r>
          </a:p>
        </p:txBody>
      </p:sp>
      <p:pic>
        <p:nvPicPr>
          <p:cNvPr id="87044" name="Picture 1" descr="Youcan do this.jpg">
            <a:extLst>
              <a:ext uri="{FF2B5EF4-FFF2-40B4-BE49-F238E27FC236}">
                <a16:creationId xmlns:a16="http://schemas.microsoft.com/office/drawing/2014/main" id="{A31BE43F-3056-40B4-A424-77C99220D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Box 2">
            <a:extLst>
              <a:ext uri="{FF2B5EF4-FFF2-40B4-BE49-F238E27FC236}">
                <a16:creationId xmlns:a16="http://schemas.microsoft.com/office/drawing/2014/main" id="{85D53D78-639D-4639-8F1C-A422847E4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34000"/>
            <a:ext cx="419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Sources: </a:t>
            </a:r>
          </a:p>
          <a:p>
            <a:pPr eaLnBrk="1" hangingPunct="1"/>
            <a:r>
              <a:rPr lang="en-US" altLang="en-US" sz="1400"/>
              <a:t>“Preparing Middle School Students for High Stakes Tests,” Tara Musslewhite</a:t>
            </a: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, Atascocita Middle School, Humble, Texas</a:t>
            </a:r>
          </a:p>
          <a:p>
            <a:pPr eaLnBrk="1" hangingPunct="1"/>
            <a:r>
              <a:rPr lang="en-US" altLang="en-US" sz="1400"/>
              <a:t>“15 Strategies Every Test Taker Should Have,”  Vista Middle School, Van Nuys, CA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A0D1FA55-4B96-4CC3-A0D1-A06166D1D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00188"/>
            <a:ext cx="8424863" cy="538480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	</a:t>
            </a:r>
            <a:r>
              <a:rPr lang="en-US" altLang="en-US" sz="2000">
                <a:ea typeface="ＭＳ Ｐゴシック" panose="020B0600070205080204" pitchFamily="34" charset="-128"/>
              </a:rPr>
              <a:t>CAN YOU FOLLOW DIRECTIONS?</a:t>
            </a:r>
          </a:p>
          <a:p>
            <a:pPr marL="0" indent="0"/>
            <a:r>
              <a:rPr lang="en-US" altLang="en-US" sz="2000">
                <a:ea typeface="ＭＳ Ｐゴシック" panose="020B0600070205080204" pitchFamily="34" charset="-128"/>
              </a:rPr>
              <a:t>This is a timed test--you have 3 minutes only!</a:t>
            </a:r>
          </a:p>
          <a:p>
            <a:pPr marL="0" indent="0"/>
            <a:r>
              <a:rPr lang="en-US" altLang="en-US" sz="2000">
                <a:ea typeface="ＭＳ Ｐゴシック" panose="020B0600070205080204" pitchFamily="34" charset="-128"/>
              </a:rPr>
              <a:t>1. Read everything carefully before doing anything.</a:t>
            </a:r>
          </a:p>
          <a:p>
            <a:pPr marL="0" indent="0"/>
            <a:r>
              <a:rPr lang="en-US" altLang="en-US" sz="2000">
                <a:ea typeface="ＭＳ Ｐゴシック" panose="020B0600070205080204" pitchFamily="34" charset="-128"/>
              </a:rPr>
              <a:t>2. Put your name in the upper right-hand corner of this paper.</a:t>
            </a:r>
          </a:p>
          <a:p>
            <a:pPr marL="0" indent="0"/>
            <a:r>
              <a:rPr lang="en-US" altLang="en-US" sz="2000">
                <a:ea typeface="ＭＳ Ｐゴシック" panose="020B0600070205080204" pitchFamily="34" charset="-128"/>
              </a:rPr>
              <a:t>3. Loudly call out your first name.</a:t>
            </a:r>
          </a:p>
          <a:p>
            <a:pPr marL="0" indent="0"/>
            <a:r>
              <a:rPr lang="en-US" altLang="en-US" sz="2000">
                <a:ea typeface="ＭＳ Ｐゴシック" panose="020B0600070205080204" pitchFamily="34" charset="-128"/>
              </a:rPr>
              <a:t>4. Circle your name.</a:t>
            </a:r>
          </a:p>
          <a:p>
            <a:pPr marL="0" indent="0"/>
            <a:r>
              <a:rPr lang="en-US" altLang="en-US" sz="2000">
                <a:ea typeface="ＭＳ Ｐゴシック" panose="020B0600070205080204" pitchFamily="34" charset="-128"/>
              </a:rPr>
              <a:t>5. If you have followed directions carefully to this point, call out "I have.”</a:t>
            </a:r>
          </a:p>
          <a:p>
            <a:pPr marL="0" indent="0"/>
            <a:r>
              <a:rPr lang="en-US" altLang="en-US" sz="2000">
                <a:ea typeface="ＭＳ Ｐゴシック" panose="020B0600070205080204" pitchFamily="34" charset="-128"/>
              </a:rPr>
              <a:t>6. Draw five small squares in the upper left-hand corner.</a:t>
            </a:r>
          </a:p>
          <a:p>
            <a:pPr marL="0" indent="0"/>
            <a:r>
              <a:rPr lang="en-US" altLang="en-US" sz="2000">
                <a:ea typeface="ＭＳ Ｐゴシック" panose="020B0600070205080204" pitchFamily="34" charset="-128"/>
              </a:rPr>
              <a:t>7. Put an "X" in each square.</a:t>
            </a:r>
          </a:p>
          <a:p>
            <a:pPr marL="0" indent="0"/>
            <a:r>
              <a:rPr lang="en-US" altLang="en-US" sz="2000">
                <a:ea typeface="ＭＳ Ｐゴシック" panose="020B0600070205080204" pitchFamily="34" charset="-128"/>
              </a:rPr>
              <a:t>8. In your normal speaking voice, count from ten to one backwards.</a:t>
            </a:r>
          </a:p>
          <a:p>
            <a:pPr marL="0" indent="0"/>
            <a:r>
              <a:rPr lang="en-US" altLang="en-US" sz="2000">
                <a:ea typeface="ＭＳ Ｐゴシック" panose="020B0600070205080204" pitchFamily="34" charset="-128"/>
              </a:rPr>
              <a:t>9. Now that you have finished reading everything carefully, do only sentences one and two.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   	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ea typeface="ＭＳ Ｐゴシック" panose="020B0600070205080204" pitchFamily="34" charset="-128"/>
              </a:rPr>
              <a:t>	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Wingdings" panose="05000000000000000000" pitchFamily="2" charset="2"/>
                <a:ea typeface="ＭＳ Ｐゴシック" panose="020B0600070205080204" pitchFamily="34" charset="-128"/>
                <a:sym typeface="Wingdings" panose="05000000000000000000" pitchFamily="2" charset="2"/>
              </a:rPr>
              <a:t>	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Wingdings" panose="05000000000000000000" pitchFamily="2" charset="2"/>
                <a:ea typeface="ＭＳ Ｐゴシック" panose="020B0600070205080204" pitchFamily="34" charset="-128"/>
                <a:sym typeface="Wingdings" panose="05000000000000000000" pitchFamily="2" charset="2"/>
              </a:rPr>
              <a:t>	</a:t>
            </a:r>
            <a:endParaRPr lang="en-US" altLang="en-US" sz="1200" b="1">
              <a:ea typeface="ＭＳ Ｐゴシック" panose="020B0600070205080204" pitchFamily="34" charset="-128"/>
            </a:endParaRPr>
          </a:p>
        </p:txBody>
      </p:sp>
      <p:sp>
        <p:nvSpPr>
          <p:cNvPr id="21507" name="Title 2">
            <a:extLst>
              <a:ext uri="{FF2B5EF4-FFF2-40B4-BE49-F238E27FC236}">
                <a16:creationId xmlns:a16="http://schemas.microsoft.com/office/drawing/2014/main" id="{4F325EFA-A69D-404C-A7CD-64D448E8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Can You Follow Directions? </a:t>
            </a:r>
            <a:b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</a:br>
            <a:r>
              <a:rPr lang="en-US" altLang="en-US" sz="36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Get Out a Sheet of Paper and Take This Test.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91+Carretera+cerca+de+Lago+Viedma">
            <a:extLst>
              <a:ext uri="{FF2B5EF4-FFF2-40B4-BE49-F238E27FC236}">
                <a16:creationId xmlns:a16="http://schemas.microsoft.com/office/drawing/2014/main" id="{7C8F4CF1-CB77-43AE-B128-7BAD83A6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AutoShape 4">
            <a:extLst>
              <a:ext uri="{FF2B5EF4-FFF2-40B4-BE49-F238E27FC236}">
                <a16:creationId xmlns:a16="http://schemas.microsoft.com/office/drawing/2014/main" id="{DFB05DFE-6CD5-499A-ABCF-A06FD1880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1600200" cy="1219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5" name="Line 5">
            <a:extLst>
              <a:ext uri="{FF2B5EF4-FFF2-40B4-BE49-F238E27FC236}">
                <a16:creationId xmlns:a16="http://schemas.microsoft.com/office/drawing/2014/main" id="{C547C4C7-6034-4666-A81E-A6990B396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819400"/>
            <a:ext cx="152400" cy="1447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BA158C38-BF56-49C3-AF02-289DE2C2F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050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LISTEN</a:t>
            </a:r>
          </a:p>
        </p:txBody>
      </p:sp>
      <p:sp>
        <p:nvSpPr>
          <p:cNvPr id="23557" name="AutoShape 7">
            <a:extLst>
              <a:ext uri="{FF2B5EF4-FFF2-40B4-BE49-F238E27FC236}">
                <a16:creationId xmlns:a16="http://schemas.microsoft.com/office/drawing/2014/main" id="{8C7EA38D-2C3F-49C9-A5EF-434508A66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0"/>
            <a:ext cx="1600200" cy="11430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Line 8">
            <a:extLst>
              <a:ext uri="{FF2B5EF4-FFF2-40B4-BE49-F238E27FC236}">
                <a16:creationId xmlns:a16="http://schemas.microsoft.com/office/drawing/2014/main" id="{F1ABC7B6-4320-4AAC-A592-F15DC041C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114800"/>
            <a:ext cx="152400" cy="1219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Text Box 9">
            <a:extLst>
              <a:ext uri="{FF2B5EF4-FFF2-40B4-BE49-F238E27FC236}">
                <a16:creationId xmlns:a16="http://schemas.microsoft.com/office/drawing/2014/main" id="{7430B4A5-97A0-42A4-8120-4F46DF29F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242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READ</a:t>
            </a:r>
          </a:p>
        </p:txBody>
      </p:sp>
      <p:sp>
        <p:nvSpPr>
          <p:cNvPr id="23560" name="AutoShape 10">
            <a:extLst>
              <a:ext uri="{FF2B5EF4-FFF2-40B4-BE49-F238E27FC236}">
                <a16:creationId xmlns:a16="http://schemas.microsoft.com/office/drawing/2014/main" id="{6BD50E0E-C39D-4F35-AEF5-ADD92B012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114800"/>
            <a:ext cx="1600200" cy="1295400"/>
          </a:xfrm>
          <a:prstGeom prst="octagon">
            <a:avLst>
              <a:gd name="adj" fmla="val 2928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Line 11">
            <a:extLst>
              <a:ext uri="{FF2B5EF4-FFF2-40B4-BE49-F238E27FC236}">
                <a16:creationId xmlns:a16="http://schemas.microsoft.com/office/drawing/2014/main" id="{8994BD93-A81A-4841-B2E4-59BC7E69B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410200"/>
            <a:ext cx="762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Text Box 12">
            <a:extLst>
              <a:ext uri="{FF2B5EF4-FFF2-40B4-BE49-F238E27FC236}">
                <a16:creationId xmlns:a16="http://schemas.microsoft.com/office/drawing/2014/main" id="{5DFF6D83-8470-413F-AA2B-307553D09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419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ASK</a:t>
            </a:r>
          </a:p>
        </p:txBody>
      </p:sp>
      <p:sp>
        <p:nvSpPr>
          <p:cNvPr id="16398" name="WordArt 14">
            <a:extLst>
              <a:ext uri="{FF2B5EF4-FFF2-40B4-BE49-F238E27FC236}">
                <a16:creationId xmlns:a16="http://schemas.microsoft.com/office/drawing/2014/main" id="{25E6E56E-CBC3-4BD4-85A4-ADE73DC77C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5867400"/>
            <a:ext cx="510540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Follow  Directions!</a:t>
            </a:r>
          </a:p>
        </p:txBody>
      </p:sp>
      <p:sp>
        <p:nvSpPr>
          <p:cNvPr id="23564" name="WordArt 15">
            <a:extLst>
              <a:ext uri="{FF2B5EF4-FFF2-40B4-BE49-F238E27FC236}">
                <a16:creationId xmlns:a16="http://schemas.microsoft.com/office/drawing/2014/main" id="{FE9BEB04-F46A-4FDF-9866-2EC278D7AF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5181600" cy="838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Test Taking  Strategy  # 2 </a:t>
            </a:r>
          </a:p>
        </p:txBody>
      </p:sp>
      <p:sp>
        <p:nvSpPr>
          <p:cNvPr id="23565" name="Text Box 16">
            <a:extLst>
              <a:ext uri="{FF2B5EF4-FFF2-40B4-BE49-F238E27FC236}">
                <a16:creationId xmlns:a16="http://schemas.microsoft.com/office/drawing/2014/main" id="{07F17178-CD0C-480C-BF7F-11AFE1B03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1489075"/>
            <a:ext cx="275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66" name="Text Box 17">
            <a:extLst>
              <a:ext uri="{FF2B5EF4-FFF2-40B4-BE49-F238E27FC236}">
                <a16:creationId xmlns:a16="http://schemas.microsoft.com/office/drawing/2014/main" id="{A9854568-35B4-4946-9611-66201BF9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295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402" name="Text Box 18">
            <a:extLst>
              <a:ext uri="{FF2B5EF4-FFF2-40B4-BE49-F238E27FC236}">
                <a16:creationId xmlns:a16="http://schemas.microsoft.com/office/drawing/2014/main" id="{833C5AE1-32BE-481E-B431-3F510324E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447800"/>
            <a:ext cx="556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Always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listen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to the directions given by teacher.</a:t>
            </a:r>
          </a:p>
        </p:txBody>
      </p:sp>
      <p:sp>
        <p:nvSpPr>
          <p:cNvPr id="16403" name="Text Box 19">
            <a:extLst>
              <a:ext uri="{FF2B5EF4-FFF2-40B4-BE49-F238E27FC236}">
                <a16:creationId xmlns:a16="http://schemas.microsoft.com/office/drawing/2014/main" id="{61771818-B1CD-4316-821B-A2B2AA0D1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590800"/>
            <a:ext cx="55626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Read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the directions written on the test.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600" b="1" u="sng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Read the question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altLang="en-US" sz="3600" b="1" i="1" u="sng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ALL</a:t>
            </a:r>
            <a:r>
              <a:rPr lang="en-US" altLang="en-US" sz="3600" b="1" u="sng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answer choices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before marking anything.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9" name="Line 21">
            <a:extLst>
              <a:ext uri="{FF2B5EF4-FFF2-40B4-BE49-F238E27FC236}">
                <a16:creationId xmlns:a16="http://schemas.microsoft.com/office/drawing/2014/main" id="{DDB13E1B-8A28-4082-A9B3-612BBB68C9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95400" y="4038600"/>
            <a:ext cx="2590800" cy="2590800"/>
          </a:xfrm>
          <a:prstGeom prst="line">
            <a:avLst/>
          </a:prstGeom>
          <a:noFill/>
          <a:ln w="698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" name="Sound%20Effect%20-%20Police%20Siren%20Leaves.wav">
            <a:hlinkClick r:id="" action="ppaction://media"/>
            <a:extLst>
              <a:ext uri="{FF2B5EF4-FFF2-40B4-BE49-F238E27FC236}">
                <a16:creationId xmlns:a16="http://schemas.microsoft.com/office/drawing/2014/main" id="{8B635034-ACAD-48F6-AF4B-B3680BA26700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7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4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D6F5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824178E-8776-48EB-8390-CE3FE5FCB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"/>
            <a:ext cx="9144000" cy="4286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E892B04-293F-4EEF-8CA8-D63023206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571500"/>
            <a:ext cx="4483100" cy="428625"/>
          </a:xfrm>
          <a:prstGeom prst="rect">
            <a:avLst/>
          </a:prstGeom>
          <a:solidFill>
            <a:srgbClr val="EEF2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158FC859-91E1-43BE-86D1-B058EE321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9144000" cy="4286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Rectangle 7">
            <a:extLst>
              <a:ext uri="{FF2B5EF4-FFF2-40B4-BE49-F238E27FC236}">
                <a16:creationId xmlns:a16="http://schemas.microsoft.com/office/drawing/2014/main" id="{95EAA0FC-B476-4808-A916-A0B5715FE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1039813"/>
            <a:ext cx="4483100" cy="428625"/>
          </a:xfrm>
          <a:prstGeom prst="rect">
            <a:avLst/>
          </a:prstGeom>
          <a:solidFill>
            <a:srgbClr val="EEF2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id="{3F23A3C8-75D0-4BAF-ACA1-12E052152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962400"/>
            <a:ext cx="2514600" cy="2862263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u="sng">
                <a:latin typeface="Times New Roman" panose="02020603050405020304" pitchFamily="18" charset="0"/>
              </a:rPr>
              <a:t>5. </a:t>
            </a:r>
            <a:r>
              <a:rPr lang="en-US" altLang="en-US" sz="2800" b="1" u="sng">
                <a:latin typeface="Times New Roman" panose="02020603050405020304" pitchFamily="18" charset="0"/>
              </a:rPr>
              <a:t>Answer the easiest questions first</a:t>
            </a:r>
            <a:r>
              <a:rPr lang="en-US" altLang="en-US" sz="2800">
                <a:latin typeface="Times New Roman" panose="02020603050405020304" pitchFamily="18" charset="0"/>
              </a:rPr>
              <a:t>,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</a:rPr>
              <a:t>but be sure to go back to those questions you skipped.</a:t>
            </a:r>
          </a:p>
        </p:txBody>
      </p:sp>
      <p:sp>
        <p:nvSpPr>
          <p:cNvPr id="19471" name="Rectangle 15">
            <a:extLst>
              <a:ext uri="{FF2B5EF4-FFF2-40B4-BE49-F238E27FC236}">
                <a16:creationId xmlns:a16="http://schemas.microsoft.com/office/drawing/2014/main" id="{73561037-059B-41DD-8410-7F3BFCABC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81200"/>
            <a:ext cx="2743200" cy="2246313"/>
          </a:xfrm>
          <a:prstGeom prst="rect">
            <a:avLst/>
          </a:prstGeom>
          <a:noFill/>
          <a:ln w="222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. It is important to </a:t>
            </a:r>
            <a:r>
              <a:rPr lang="en-US" altLang="en-US" sz="2800" b="1" u="sng">
                <a:latin typeface="Times New Roman" panose="02020603050405020304" pitchFamily="18" charset="0"/>
              </a:rPr>
              <a:t>answer every question</a:t>
            </a:r>
            <a:r>
              <a:rPr lang="en-US" altLang="en-US" sz="2800" b="1">
                <a:latin typeface="Times New Roman" panose="02020603050405020304" pitchFamily="18" charset="0"/>
              </a:rPr>
              <a:t> even if you are not sure of the answer.</a:t>
            </a:r>
          </a:p>
        </p:txBody>
      </p:sp>
      <p:sp>
        <p:nvSpPr>
          <p:cNvPr id="25608" name="Text Box 16">
            <a:extLst>
              <a:ext uri="{FF2B5EF4-FFF2-40B4-BE49-F238E27FC236}">
                <a16:creationId xmlns:a16="http://schemas.microsoft.com/office/drawing/2014/main" id="{236276DB-7ADD-48D5-87FF-80A6D2372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3241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73" name="Rectangle 17">
            <a:extLst>
              <a:ext uri="{FF2B5EF4-FFF2-40B4-BE49-F238E27FC236}">
                <a16:creationId xmlns:a16="http://schemas.microsoft.com/office/drawing/2014/main" id="{58D246CF-6A80-41B6-BA4C-CA4F97BE7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191000"/>
            <a:ext cx="2743200" cy="2012950"/>
          </a:xfrm>
          <a:prstGeom prst="rect">
            <a:avLst/>
          </a:prstGeom>
          <a:noFill/>
          <a:ln w="222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b="1" u="sng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b="1" u="sng">
                <a:latin typeface="Times New Roman" panose="02020603050405020304" pitchFamily="18" charset="0"/>
              </a:rPr>
              <a:t>3. Use all your time</a:t>
            </a:r>
            <a:r>
              <a:rPr lang="en-US" altLang="en-US">
                <a:latin typeface="Times New Roman" panose="02020603050405020304" pitchFamily="18" charset="0"/>
              </a:rPr>
              <a:t>! </a:t>
            </a:r>
            <a:r>
              <a:rPr lang="en-US" altLang="en-US" b="1">
                <a:latin typeface="Times New Roman" panose="02020603050405020304" pitchFamily="18" charset="0"/>
              </a:rPr>
              <a:t>There are no extra points for finishing early.</a:t>
            </a:r>
          </a:p>
        </p:txBody>
      </p:sp>
      <p:sp>
        <p:nvSpPr>
          <p:cNvPr id="19474" name="Text Box 18">
            <a:extLst>
              <a:ext uri="{FF2B5EF4-FFF2-40B4-BE49-F238E27FC236}">
                <a16:creationId xmlns:a16="http://schemas.microsoft.com/office/drawing/2014/main" id="{D3A18137-B5ED-46D9-BEC0-103648FC3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267200"/>
            <a:ext cx="2590800" cy="2432050"/>
          </a:xfrm>
          <a:prstGeom prst="rect">
            <a:avLst/>
          </a:prstGeom>
          <a:noFill/>
          <a:ln w="222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ahoma" panose="020B0604030504040204" pitchFamily="34" charset="0"/>
              </a:rPr>
              <a:t>4. Save time at the end</a:t>
            </a:r>
            <a:r>
              <a:rPr lang="en-US" altLang="en-US"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ahoma" panose="020B0604030504040204" pitchFamily="34" charset="0"/>
              </a:rPr>
              <a:t>to</a:t>
            </a:r>
            <a:r>
              <a:rPr lang="en-US" altLang="en-US"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altLang="en-US" sz="2800" b="1" u="sng">
                <a:latin typeface="Times New Roman" panose="02020603050405020304" pitchFamily="18" charset="0"/>
                <a:cs typeface="Tahoma" panose="020B0604030504040204" pitchFamily="34" charset="0"/>
              </a:rPr>
              <a:t>review your test</a:t>
            </a:r>
            <a:r>
              <a:rPr lang="en-US" altLang="en-US" sz="2800"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ahoma" panose="020B0604030504040204" pitchFamily="34" charset="0"/>
              </a:rPr>
              <a:t>and make sure you haven't left out any answers.</a:t>
            </a:r>
          </a:p>
        </p:txBody>
      </p:sp>
      <p:sp>
        <p:nvSpPr>
          <p:cNvPr id="25611" name="WordArt 19">
            <a:extLst>
              <a:ext uri="{FF2B5EF4-FFF2-40B4-BE49-F238E27FC236}">
                <a16:creationId xmlns:a16="http://schemas.microsoft.com/office/drawing/2014/main" id="{508331FA-5650-424F-AE61-706EE2914B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44196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000" kern="10" spc="-2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Test Taking  Strategy  # 3 </a:t>
            </a:r>
          </a:p>
        </p:txBody>
      </p:sp>
      <p:sp>
        <p:nvSpPr>
          <p:cNvPr id="19476" name="WordArt 20">
            <a:extLst>
              <a:ext uri="{FF2B5EF4-FFF2-40B4-BE49-F238E27FC236}">
                <a16:creationId xmlns:a16="http://schemas.microsoft.com/office/drawing/2014/main" id="{B00A9645-DD00-46BC-8220-71D486312C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19200"/>
            <a:ext cx="6324600" cy="657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Use your time wisely!</a:t>
            </a:r>
          </a:p>
        </p:txBody>
      </p:sp>
      <p:sp>
        <p:nvSpPr>
          <p:cNvPr id="19479" name="Text Box 23">
            <a:extLst>
              <a:ext uri="{FF2B5EF4-FFF2-40B4-BE49-F238E27FC236}">
                <a16:creationId xmlns:a16="http://schemas.microsoft.com/office/drawing/2014/main" id="{C4969B30-4466-4407-81CE-346E24677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2971800" cy="1816100"/>
          </a:xfrm>
          <a:prstGeom prst="rect">
            <a:avLst/>
          </a:prstGeom>
          <a:noFill/>
          <a:ln w="222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lvl="4" eaLnBrk="1" hangingPunct="1">
              <a:spcBef>
                <a:spcPct val="20000"/>
              </a:spcBef>
            </a:pPr>
            <a:r>
              <a:rPr lang="en-US" altLang="en-US" sz="2800" b="1" u="sng">
                <a:latin typeface="Times New Roman" panose="02020603050405020304" pitchFamily="18" charset="0"/>
              </a:rPr>
              <a:t>1. Don</a:t>
            </a:r>
            <a:r>
              <a:rPr lang="ja-JP" altLang="en-US" sz="2800" b="1" u="sng">
                <a:latin typeface="Times New Roman" panose="02020603050405020304" pitchFamily="18" charset="0"/>
              </a:rPr>
              <a:t>’</a:t>
            </a:r>
            <a:r>
              <a:rPr lang="en-US" altLang="ja-JP" sz="2800" b="1" u="sng">
                <a:latin typeface="Times New Roman" panose="02020603050405020304" pitchFamily="18" charset="0"/>
              </a:rPr>
              <a:t>t spend too much time</a:t>
            </a:r>
            <a:r>
              <a:rPr lang="en-US" altLang="ja-JP" sz="2800" b="1">
                <a:latin typeface="Times New Roman" panose="02020603050405020304" pitchFamily="18" charset="0"/>
              </a:rPr>
              <a:t> on any one question.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pic>
        <p:nvPicPr>
          <p:cNvPr id="25614" name="Picture 29">
            <a:hlinkClick r:id="rId3"/>
            <a:extLst>
              <a:ext uri="{FF2B5EF4-FFF2-40B4-BE49-F238E27FC236}">
                <a16:creationId xmlns:a16="http://schemas.microsoft.com/office/drawing/2014/main" id="{AB45EC26-B926-4C6D-933A-17A9109FFF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/>
      <p:bldP spid="19471" grpId="0" animBg="1"/>
      <p:bldP spid="19473" grpId="0" animBg="1"/>
      <p:bldP spid="19474" grpId="0" animBg="1"/>
      <p:bldP spid="194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9477515-C275-4878-A324-FCF65343F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altLang="en-US" sz="720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6000" b="1">
                <a:solidFill>
                  <a:srgbClr val="0000FF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PACE YOURSELF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1C57879-2B35-4F11-8833-FFFEDD808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24863" cy="55372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4400" b="1" dirty="0">
                <a:solidFill>
                  <a:srgbClr val="FF0000"/>
                </a:solidFill>
              </a:rPr>
              <a:t>REMEMBER TO DO THE EASIEST PROBLEMS FIRST </a:t>
            </a:r>
          </a:p>
          <a:p>
            <a:pPr marL="0" indent="0">
              <a:buFontTx/>
              <a:buNone/>
              <a:defRPr/>
            </a:pPr>
            <a:r>
              <a:rPr lang="en-US" sz="4400" b="1" dirty="0">
                <a:solidFill>
                  <a:srgbClr val="FF0000"/>
                </a:solidFill>
              </a:rPr>
              <a:t>AND THEN BE SURE AND GO BACK!</a:t>
            </a:r>
          </a:p>
        </p:txBody>
      </p:sp>
      <p:pic>
        <p:nvPicPr>
          <p:cNvPr id="27653" name="Picture 4" descr="images.jpg">
            <a:extLst>
              <a:ext uri="{FF2B5EF4-FFF2-40B4-BE49-F238E27FC236}">
                <a16:creationId xmlns:a16="http://schemas.microsoft.com/office/drawing/2014/main" id="{1F149E48-A3FE-4343-AD5C-DE7C056C6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>
            <a:extLst>
              <a:ext uri="{FF2B5EF4-FFF2-40B4-BE49-F238E27FC236}">
                <a16:creationId xmlns:a16="http://schemas.microsoft.com/office/drawing/2014/main" id="{55C5CB7A-4318-42D4-A127-E685FED17A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Test Taking  Strategy  # 4 </a:t>
            </a:r>
          </a:p>
        </p:txBody>
      </p:sp>
      <p:pic>
        <p:nvPicPr>
          <p:cNvPr id="20487" name="Picture 7" descr="Boy_Taking_Test">
            <a:extLst>
              <a:ext uri="{FF2B5EF4-FFF2-40B4-BE49-F238E27FC236}">
                <a16:creationId xmlns:a16="http://schemas.microsoft.com/office/drawing/2014/main" id="{C0F09854-D7A6-4A51-AA4B-FDA0C0FE68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5">
            <a:extLst>
              <a:ext uri="{FF2B5EF4-FFF2-40B4-BE49-F238E27FC236}">
                <a16:creationId xmlns:a16="http://schemas.microsoft.com/office/drawing/2014/main" id="{10263EAE-AF8E-4625-A6B6-AE25F0089D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715000"/>
            <a:ext cx="60198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Elimination </a:t>
            </a: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C64CAE23-58DB-4721-9689-62083C5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8600"/>
            <a:ext cx="3886200" cy="20510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If you can</a:t>
            </a:r>
            <a:r>
              <a:rPr lang="ja-JP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’</a:t>
            </a:r>
            <a:r>
              <a:rPr lang="en-US" altLang="ja-JP" sz="2800">
                <a:solidFill>
                  <a:schemeClr val="accent2"/>
                </a:solidFill>
                <a:latin typeface="Times New Roman" panose="02020603050405020304" pitchFamily="18" charset="0"/>
              </a:rPr>
              <a:t>t figure out which answer is correct, try to </a:t>
            </a:r>
            <a:r>
              <a:rPr lang="en-US" altLang="ja-JP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eliminate (get rid of) the answers that you know are wrong.</a:t>
            </a:r>
            <a:endParaRPr lang="en-US" altLang="en-US" sz="28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9" name="AutoShape 9">
            <a:extLst>
              <a:ext uri="{FF2B5EF4-FFF2-40B4-BE49-F238E27FC236}">
                <a16:creationId xmlns:a16="http://schemas.microsoft.com/office/drawing/2014/main" id="{1E634374-7F18-4C64-A248-383CCFC37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3581400" cy="2133600"/>
          </a:xfrm>
          <a:prstGeom prst="wedgeEllipseCallout">
            <a:avLst>
              <a:gd name="adj1" fmla="val 1019"/>
              <a:gd name="adj2" fmla="val 11220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Arial Rounded MT Bold" panose="020F0704030504030204" pitchFamily="34" charset="0"/>
              </a:rPr>
              <a:t>Eliminate </a:t>
            </a:r>
            <a:r>
              <a:rPr lang="en-US" altLang="en-US" b="1" u="sng">
                <a:latin typeface="Arial Rounded MT Bold" panose="020F0704030504030204" pitchFamily="34" charset="0"/>
              </a:rPr>
              <a:t>obviously wrong</a:t>
            </a:r>
            <a:r>
              <a:rPr lang="en-US" altLang="en-US">
                <a:latin typeface="Arial Rounded MT Bold" panose="020F0704030504030204" pitchFamily="34" charset="0"/>
              </a:rPr>
              <a:t>  answer choices</a:t>
            </a:r>
          </a:p>
        </p:txBody>
      </p:sp>
      <p:sp>
        <p:nvSpPr>
          <p:cNvPr id="20490" name="AutoShape 10">
            <a:extLst>
              <a:ext uri="{FF2B5EF4-FFF2-40B4-BE49-F238E27FC236}">
                <a16:creationId xmlns:a16="http://schemas.microsoft.com/office/drawing/2014/main" id="{30584D95-EED8-41BC-9B07-82AB1916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438400"/>
            <a:ext cx="4114800" cy="1676400"/>
          </a:xfrm>
          <a:prstGeom prst="wedgeEllipseCallout">
            <a:avLst>
              <a:gd name="adj1" fmla="val -50810"/>
              <a:gd name="adj2" fmla="val 91949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Arial Rounded MT Bold" panose="020F0704030504030204" pitchFamily="34" charset="0"/>
              </a:rPr>
              <a:t>Eliminate choices that are </a:t>
            </a:r>
            <a:r>
              <a:rPr lang="en-US" altLang="en-US" b="1" u="sng">
                <a:latin typeface="Arial Rounded MT Bold" panose="020F0704030504030204" pitchFamily="34" charset="0"/>
              </a:rPr>
              <a:t>partly correct</a:t>
            </a:r>
          </a:p>
        </p:txBody>
      </p:sp>
      <p:sp>
        <p:nvSpPr>
          <p:cNvPr id="20491" name="AutoShape 11">
            <a:extLst>
              <a:ext uri="{FF2B5EF4-FFF2-40B4-BE49-F238E27FC236}">
                <a16:creationId xmlns:a16="http://schemas.microsoft.com/office/drawing/2014/main" id="{452313E9-5EC9-4BAC-8A62-B7AE6058B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962400"/>
            <a:ext cx="4953000" cy="1676400"/>
          </a:xfrm>
          <a:prstGeom prst="wedgeEllipseCallout">
            <a:avLst>
              <a:gd name="adj1" fmla="val -61699"/>
              <a:gd name="adj2" fmla="val 18843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Arial Rounded MT Bold" panose="020F0704030504030204" pitchFamily="34" charset="0"/>
              </a:rPr>
              <a:t>Eliminate items that are correct but </a:t>
            </a:r>
            <a:r>
              <a:rPr lang="en-US" altLang="en-US" b="1" u="sng">
                <a:latin typeface="Arial Rounded MT Bold" panose="020F0704030504030204" pitchFamily="34" charset="0"/>
              </a:rPr>
              <a:t>don</a:t>
            </a:r>
            <a:r>
              <a:rPr lang="ja-JP" altLang="en-US" b="1" u="sng">
                <a:latin typeface="Arial Rounded MT Bold" panose="020F0704030504030204" pitchFamily="34" charset="0"/>
              </a:rPr>
              <a:t>’</a:t>
            </a:r>
            <a:r>
              <a:rPr lang="en-US" altLang="ja-JP" b="1" u="sng">
                <a:latin typeface="Arial Rounded MT Bold" panose="020F0704030504030204" pitchFamily="34" charset="0"/>
              </a:rPr>
              <a:t>t answer the question</a:t>
            </a:r>
            <a:r>
              <a:rPr lang="en-US" altLang="ja-JP">
                <a:latin typeface="Times New Roman" panose="02020603050405020304" pitchFamily="18" charset="0"/>
              </a:rPr>
              <a:t>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29705" name="9F2E28FE.WAV">
            <a:hlinkClick r:id="" action="ppaction://media"/>
            <a:extLst>
              <a:ext uri="{FF2B5EF4-FFF2-40B4-BE49-F238E27FC236}">
                <a16:creationId xmlns:a16="http://schemas.microsoft.com/office/drawing/2014/main" id="{08E200A0-7C21-4E58-8705-38F9C5C3A71A}"/>
              </a:ext>
            </a:extLst>
          </p:cNvPr>
          <p:cNvPicPr>
            <a:picLocks noRot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build="allAtOnce" animBg="1"/>
      <p:bldP spid="20489" grpId="0" animBg="1"/>
      <p:bldP spid="20490" grpId="0" animBg="1"/>
      <p:bldP spid="204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monkey">
            <a:extLst>
              <a:ext uri="{FF2B5EF4-FFF2-40B4-BE49-F238E27FC236}">
                <a16:creationId xmlns:a16="http://schemas.microsoft.com/office/drawing/2014/main" id="{5BF45936-5C58-4F28-B52D-C176743FA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34956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4">
            <a:extLst>
              <a:ext uri="{FF2B5EF4-FFF2-40B4-BE49-F238E27FC236}">
                <a16:creationId xmlns:a16="http://schemas.microsoft.com/office/drawing/2014/main" id="{19EE9D8B-FE65-4BDE-8229-19EA2A48E0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Test Taking  Strategy  # 5</a:t>
            </a:r>
          </a:p>
        </p:txBody>
      </p:sp>
      <p:sp>
        <p:nvSpPr>
          <p:cNvPr id="21509" name="WordArt 5">
            <a:extLst>
              <a:ext uri="{FF2B5EF4-FFF2-40B4-BE49-F238E27FC236}">
                <a16:creationId xmlns:a16="http://schemas.microsoft.com/office/drawing/2014/main" id="{2F97DDD0-EBFF-4AEA-B4AE-007DEC16D0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5791200"/>
            <a:ext cx="510540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Educated Guess</a:t>
            </a:r>
          </a:p>
        </p:txBody>
      </p:sp>
      <p:sp>
        <p:nvSpPr>
          <p:cNvPr id="21512" name="Rectangle 8">
            <a:extLst>
              <a:ext uri="{FF2B5EF4-FFF2-40B4-BE49-F238E27FC236}">
                <a16:creationId xmlns:a16="http://schemas.microsoft.com/office/drawing/2014/main" id="{35EA3675-FC6F-43D1-910E-417C9EBB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81000"/>
            <a:ext cx="3581400" cy="2038350"/>
          </a:xfrm>
          <a:prstGeom prst="rect">
            <a:avLst/>
          </a:prstGeom>
          <a:solidFill>
            <a:srgbClr val="CCFF99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3300"/>
                </a:solidFill>
                <a:latin typeface="Times New Roman" panose="02020603050405020304" pitchFamily="18" charset="0"/>
              </a:rPr>
              <a:t>Educated guessing means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using everything you know to attempt to answer the question.</a:t>
            </a:r>
            <a:endParaRPr lang="en-US" altLang="en-US" sz="28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3" name="AutoShape 9">
            <a:extLst>
              <a:ext uri="{FF2B5EF4-FFF2-40B4-BE49-F238E27FC236}">
                <a16:creationId xmlns:a16="http://schemas.microsoft.com/office/drawing/2014/main" id="{E15E12ED-EC84-45FB-9296-8C7CB8119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5334000" cy="4876800"/>
          </a:xfrm>
          <a:prstGeom prst="cloudCallout">
            <a:avLst>
              <a:gd name="adj1" fmla="val 75306"/>
              <a:gd name="adj2" fmla="val 16528"/>
            </a:avLst>
          </a:prstGeom>
          <a:solidFill>
            <a:srgbClr val="FFFFCC"/>
          </a:solidFill>
          <a:ln w="25400">
            <a:solidFill>
              <a:srgbClr val="66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A random guess gives you a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25% </a:t>
            </a:r>
            <a:r>
              <a:rPr lang="en-US" altLang="en-US" sz="2800">
                <a:latin typeface="Times New Roman" panose="02020603050405020304" pitchFamily="18" charset="0"/>
              </a:rPr>
              <a:t>chance of getting the right answer.  An educated guess gives you </a:t>
            </a:r>
            <a:r>
              <a:rPr lang="en-US" altLang="en-US" sz="2800" b="1" u="sng">
                <a:latin typeface="Times New Roman" panose="02020603050405020304" pitchFamily="18" charset="0"/>
              </a:rPr>
              <a:t>chance  of answering correctly  up to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75%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.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9" name="chimps.au">
            <a:hlinkClick r:id="" action="ppaction://media"/>
            <a:extLst>
              <a:ext uri="{FF2B5EF4-FFF2-40B4-BE49-F238E27FC236}">
                <a16:creationId xmlns:a16="http://schemas.microsoft.com/office/drawing/2014/main" id="{CCC0192B-BFE7-4648-9C05-EB86922689A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24068477.WAV">
            <a:hlinkClick r:id="" action="ppaction://media"/>
            <a:extLst>
              <a:ext uri="{FF2B5EF4-FFF2-40B4-BE49-F238E27FC236}">
                <a16:creationId xmlns:a16="http://schemas.microsoft.com/office/drawing/2014/main" id="{98B9AE93-1A4D-4E06-9197-B9EC2FE906BB}"/>
              </a:ext>
            </a:extLst>
          </p:cNvPr>
          <p:cNvPicPr>
            <a:picLocks noRot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1512" grpId="0" animBg="1"/>
      <p:bldP spid="2151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855bedaa-2d60-480d-81e4-75fe5881734a">PCSDDOC-1573500842-1309428</_dlc_DocId>
    <_dlc_DocIdUrl xmlns="855bedaa-2d60-480d-81e4-75fe5881734a">
      <Url>https://pauldingcountyschool.sharepoint.com/sites/DocumentCenter/_layouts/15/DocIdRedir.aspx?ID=PCSDDOC-1573500842-1309428</Url>
      <Description>PCSDDOC-1573500842-1309428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F300C9C16D545A9D3481395BEAA0E" ma:contentTypeVersion="12" ma:contentTypeDescription="Create a new document." ma:contentTypeScope="" ma:versionID="efdbd6e2bdcbd83c425f8cd7f74c9c53">
  <xsd:schema xmlns:xsd="http://www.w3.org/2001/XMLSchema" xmlns:xs="http://www.w3.org/2001/XMLSchema" xmlns:p="http://schemas.microsoft.com/office/2006/metadata/properties" xmlns:ns1="http://schemas.microsoft.com/sharepoint/v3" xmlns:ns2="855bedaa-2d60-480d-81e4-75fe5881734a" xmlns:ns3="89fa53aa-3fbc-4de2-8906-89361990ec1a" targetNamespace="http://schemas.microsoft.com/office/2006/metadata/properties" ma:root="true" ma:fieldsID="9d782e9801d1107c45afa8949e1aee3c" ns1:_="" ns2:_="" ns3:_="">
    <xsd:import namespace="http://schemas.microsoft.com/sharepoint/v3"/>
    <xsd:import namespace="855bedaa-2d60-480d-81e4-75fe5881734a"/>
    <xsd:import namespace="89fa53aa-3fbc-4de2-8906-89361990ec1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bedaa-2d60-480d-81e4-75fe588173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a53aa-3fbc-4de2-8906-89361990ec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BEFD45-DB9D-43E5-87BA-F8043C403E2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E1CAEF9-3478-402A-98E5-487C7A63C86F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purl.org/dc/elements/1.1/"/>
    <ds:schemaRef ds:uri="http://www.w3.org/XML/1998/namespace"/>
    <ds:schemaRef ds:uri="http://schemas.openxmlformats.org/package/2006/metadata/core-properties"/>
    <ds:schemaRef ds:uri="89fa53aa-3fbc-4de2-8906-89361990ec1a"/>
    <ds:schemaRef ds:uri="855bedaa-2d60-480d-81e4-75fe5881734a"/>
  </ds:schemaRefs>
</ds:datastoreItem>
</file>

<file path=customXml/itemProps3.xml><?xml version="1.0" encoding="utf-8"?>
<ds:datastoreItem xmlns:ds="http://schemas.openxmlformats.org/officeDocument/2006/customXml" ds:itemID="{9704285F-95B0-4C52-8F07-22686E17298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2806A0F-0635-4046-AF97-A8524B086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55bedaa-2d60-480d-81e4-75fe5881734a"/>
    <ds:schemaRef ds:uri="89fa53aa-3fbc-4de2-8906-89361990ec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7117</TotalTime>
  <Words>1484</Words>
  <Application>Microsoft Office PowerPoint</Application>
  <PresentationFormat>On-screen Show (4:3)</PresentationFormat>
  <Paragraphs>312</Paragraphs>
  <Slides>36</Slides>
  <Notes>36</Notes>
  <HiddenSlides>0</HiddenSlides>
  <MMClips>6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60" baseType="lpstr">
      <vt:lpstr>Arial</vt:lpstr>
      <vt:lpstr>Arial Black</vt:lpstr>
      <vt:lpstr>Arial Rounded MT Bold</vt:lpstr>
      <vt:lpstr>Beat My Guest</vt:lpstr>
      <vt:lpstr>Berlin Sans FB</vt:lpstr>
      <vt:lpstr>Broadway</vt:lpstr>
      <vt:lpstr>Budmo Jiggler</vt:lpstr>
      <vt:lpstr>Calibri</vt:lpstr>
      <vt:lpstr>Comic Sans MS</vt:lpstr>
      <vt:lpstr>Eras Bold ITC</vt:lpstr>
      <vt:lpstr>Georgia</vt:lpstr>
      <vt:lpstr>Impact</vt:lpstr>
      <vt:lpstr>Lucida Console</vt:lpstr>
      <vt:lpstr>Lucida Sans Unicode</vt:lpstr>
      <vt:lpstr>Microsoft Sans Serif</vt:lpstr>
      <vt:lpstr>Myriad Web Pro</vt:lpstr>
      <vt:lpstr>Rockwell</vt:lpstr>
      <vt:lpstr>Rockwell Extra Bold</vt:lpstr>
      <vt:lpstr>Showcard Gothic</vt:lpstr>
      <vt:lpstr>Tahoma</vt:lpstr>
      <vt:lpstr>Times</vt:lpstr>
      <vt:lpstr>Times New Roman</vt:lpstr>
      <vt:lpstr>Wingdings</vt:lpstr>
      <vt:lpstr>Default Design</vt:lpstr>
      <vt:lpstr> 15 Test Taking Strategies Every Test Taker Should Know </vt:lpstr>
      <vt:lpstr>PowerPoint Presentation</vt:lpstr>
      <vt:lpstr>PowerPoint Presentation</vt:lpstr>
      <vt:lpstr>Can You Follow Directions?  Get Out a Sheet of Paper and Take This Test. </vt:lpstr>
      <vt:lpstr>PowerPoint Presentation</vt:lpstr>
      <vt:lpstr>PowerPoint Presentation</vt:lpstr>
      <vt:lpstr> PACE YOURSELF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Example</vt:lpstr>
      <vt:lpstr>PowerPoint Presentation</vt:lpstr>
      <vt:lpstr>Examples</vt:lpstr>
      <vt:lpstr> Example An airplane flew 2905 miles in 5 hours. What was the speed of the plane?  </vt:lpstr>
      <vt:lpstr>PowerPoint Presentation</vt:lpstr>
      <vt:lpstr>PowerPoint Presentation</vt:lpstr>
      <vt:lpstr> Other Math Tips</vt:lpstr>
      <vt:lpstr>PowerPoint Presentation</vt:lpstr>
      <vt:lpstr>When Reading a Passage Remember To:</vt:lpstr>
      <vt:lpstr>PowerPoint Presentation</vt:lpstr>
      <vt:lpstr>Example</vt:lpstr>
      <vt:lpstr>  KNOW THE MEANING  OF THESE 12 POWER WORDS </vt:lpstr>
      <vt:lpstr>   KNOW THE MEANING  OF THESE 12 POWER WORDS Continued </vt:lpstr>
      <vt:lpstr>   KNOW THE MEANING  OF THESE 12 POWER WORDS Continued </vt:lpstr>
      <vt:lpstr>PowerPoint Presentation</vt:lpstr>
      <vt:lpstr>How Do You Prevent Misbubbling?</vt:lpstr>
      <vt:lpstr> Final Tip Reminders</vt:lpstr>
      <vt:lpstr>When You Are Done …</vt:lpstr>
      <vt:lpstr>PowerPoint Presentation</vt:lpstr>
      <vt:lpstr> </vt:lpstr>
      <vt:lpstr> By Using The Test Taking Strategies You Have Learned Today, and With Practice, You Can Improve Your Test Taking Skills and Test Scores.  YOU CAN DO THIS!</vt:lpstr>
    </vt:vector>
  </TitlesOfParts>
  <Company>Tushpa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Ready for Testing</dc:title>
  <dc:creator>Gevorg Mashadyan</dc:creator>
  <cp:lastModifiedBy>Kimberly B. West</cp:lastModifiedBy>
  <cp:revision>292</cp:revision>
  <dcterms:created xsi:type="dcterms:W3CDTF">2009-01-10T02:43:19Z</dcterms:created>
  <dcterms:modified xsi:type="dcterms:W3CDTF">2020-03-12T14:18:58Z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0x0101008BDF300C9C16D545A9D3481395BEAA0E</vt:lpwstr>
  </property>
  <property fmtid="{D5CDD505-2E9C-101B-9397-08002B2CF9AE}" pid="3" name="_dlc_DocIdItemGuid">
    <vt:lpwstr>c2a21277-99fd-431a-8549-3aabe27e8642</vt:lpwstr>
  </property>
</Properties>
</file>